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2-3.png>
</file>

<file path=ppt/media/image-3-1.png>
</file>

<file path=ppt/media/image-3-2.png>
</file>

<file path=ppt/media/image-4-1.png>
</file>

<file path=ppt/media/image-4-2.png>
</file>

<file path=ppt/media/image-4-3.png>
</file>

<file path=ppt/media/image-5-1.png>
</file>

<file path=ppt/media/image-5-2.png>
</file>

<file path=ppt/media/image-5-3.png>
</file>

<file path=ppt/media/image-5-4.png>
</file>

<file path=ppt/media/image-5-5.png>
</file>

<file path=ppt/media/image-5-6.png>
</file>

<file path=ppt/media/image-6-1.png>
</file>

<file path=ppt/media/image-6-2.png>
</file>

<file path=ppt/media/image-6-3.png>
</file>

<file path=ppt/media/image-7-1.png>
</file>

<file path=ppt/media/image-7-2.png>
</file>

<file path=ppt/media/image-7-3.png>
</file>

<file path=ppt/media/image-7-4.png>
</file>

<file path=ppt/media/image-7-5.png>
</file>

<file path=ppt/media/image-7-6.png>
</file>

<file path=ppt/media/image-7-7.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8" Type="http://schemas.openxmlformats.org/officeDocument/2006/relationships/slideLayout" Target="../slideLayouts/slideLayout1.xml"/><Relationship Id="rId9"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7" Type="http://schemas.openxmlformats.org/officeDocument/2006/relationships/image" Target="../media/image-7-7.png"/><Relationship Id="rId9" Type="http://schemas.openxmlformats.org/officeDocument/2006/relationships/slideLayout" Target="../slideLayouts/slideLayout1.xml"/><Relationship Id="rId10"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761405" y="1066562"/>
            <a:ext cx="7621191" cy="3752850"/>
          </a:xfrm>
          <a:prstGeom prst="rect">
            <a:avLst/>
          </a:prstGeom>
          <a:noFill/>
          <a:ln/>
        </p:spPr>
        <p:txBody>
          <a:bodyPr wrap="square" rtlCol="0" anchor="t"/>
          <a:lstStyle/>
          <a:p>
            <a:pPr indent="0" marL="0">
              <a:lnSpc>
                <a:spcPts val="7388"/>
              </a:lnSpc>
              <a:buNone/>
            </a:pPr>
            <a:r>
              <a:rPr lang="en-US" sz="5910" dirty="0">
                <a:solidFill>
                  <a:srgbClr val="F2E782"/>
                </a:solidFill>
                <a:latin typeface="Prata" pitchFamily="34" charset="0"/>
                <a:ea typeface="Prata" pitchFamily="34" charset="-122"/>
                <a:cs typeface="Prata" pitchFamily="34" charset="-120"/>
              </a:rPr>
              <a:t>The Relationship Between Compound AI Systems and AI Agents</a:t>
            </a:r>
            <a:endParaRPr lang="en-US" sz="5910" dirty="0"/>
          </a:p>
        </p:txBody>
      </p:sp>
      <p:sp>
        <p:nvSpPr>
          <p:cNvPr id="6" name="Text 2"/>
          <p:cNvSpPr/>
          <p:nvPr/>
        </p:nvSpPr>
        <p:spPr>
          <a:xfrm>
            <a:off x="761405" y="5145643"/>
            <a:ext cx="7621191" cy="1392079"/>
          </a:xfrm>
          <a:prstGeom prst="rect">
            <a:avLst/>
          </a:prstGeom>
          <a:noFill/>
          <a:ln/>
        </p:spPr>
        <p:txBody>
          <a:bodyPr wrap="square" rtlCol="0" anchor="t"/>
          <a:lstStyle/>
          <a:p>
            <a:pPr indent="0" marL="0">
              <a:lnSpc>
                <a:spcPts val="2741"/>
              </a:lnSpc>
              <a:buNone/>
            </a:pPr>
            <a:r>
              <a:rPr lang="en-US" sz="1713" dirty="0">
                <a:solidFill>
                  <a:srgbClr val="CFCBBF"/>
                </a:solidFill>
                <a:latin typeface="Raleway" pitchFamily="34" charset="0"/>
                <a:ea typeface="Raleway" pitchFamily="34" charset="-122"/>
                <a:cs typeface="Raleway" pitchFamily="34" charset="-120"/>
              </a:rPr>
              <a:t>Compound AI Systems and AI Agents are two distinct yet complementary concepts in the field of artificial intelligence. While they share similarities, understanding their differences and interactions is crucial for advancing AI capabilities.</a:t>
            </a:r>
            <a:endParaRPr lang="en-US" sz="1713" dirty="0"/>
          </a:p>
        </p:txBody>
      </p:sp>
      <p:sp>
        <p:nvSpPr>
          <p:cNvPr id="7" name="Shape 3"/>
          <p:cNvSpPr/>
          <p:nvPr/>
        </p:nvSpPr>
        <p:spPr>
          <a:xfrm>
            <a:off x="761405" y="6798707"/>
            <a:ext cx="348020" cy="348020"/>
          </a:xfrm>
          <a:prstGeom prst="roundRect">
            <a:avLst>
              <a:gd name="adj" fmla="val 26271725"/>
            </a:avLst>
          </a:prstGeom>
          <a:solidFill>
            <a:srgbClr val="5BD459"/>
          </a:solidFill>
          <a:ln w="7620">
            <a:solidFill>
              <a:srgbClr val="FFFFFF"/>
            </a:solidFill>
            <a:prstDash val="solid"/>
          </a:ln>
        </p:spPr>
      </p:sp>
      <p:sp>
        <p:nvSpPr>
          <p:cNvPr id="8" name="Text 4"/>
          <p:cNvSpPr/>
          <p:nvPr/>
        </p:nvSpPr>
        <p:spPr>
          <a:xfrm>
            <a:off x="873323" y="6923961"/>
            <a:ext cx="124063" cy="97512"/>
          </a:xfrm>
          <a:prstGeom prst="rect">
            <a:avLst/>
          </a:prstGeom>
          <a:noFill/>
          <a:ln/>
        </p:spPr>
        <p:txBody>
          <a:bodyPr wrap="none" rtlCol="0" anchor="t"/>
          <a:lstStyle/>
          <a:p>
            <a:pPr algn="ctr" indent="0" marL="0">
              <a:lnSpc>
                <a:spcPts val="768"/>
              </a:lnSpc>
              <a:buNone/>
            </a:pPr>
            <a:r>
              <a:rPr lang="en-US" sz="768" dirty="0">
                <a:solidFill>
                  <a:srgbClr val="3C3838"/>
                </a:solidFill>
                <a:latin typeface="Raleway" pitchFamily="34" charset="0"/>
                <a:ea typeface="Raleway" pitchFamily="34" charset="-122"/>
                <a:cs typeface="Raleway" pitchFamily="34" charset="-120"/>
              </a:rPr>
              <a:t>SA</a:t>
            </a:r>
            <a:endParaRPr lang="en-US" sz="768" dirty="0"/>
          </a:p>
        </p:txBody>
      </p:sp>
      <p:sp>
        <p:nvSpPr>
          <p:cNvPr id="9" name="Text 5"/>
          <p:cNvSpPr/>
          <p:nvPr/>
        </p:nvSpPr>
        <p:spPr>
          <a:xfrm>
            <a:off x="1218128" y="6782395"/>
            <a:ext cx="1952863" cy="380643"/>
          </a:xfrm>
          <a:prstGeom prst="rect">
            <a:avLst/>
          </a:prstGeom>
          <a:noFill/>
          <a:ln/>
        </p:spPr>
        <p:txBody>
          <a:bodyPr wrap="none" rtlCol="0" anchor="t"/>
          <a:lstStyle/>
          <a:p>
            <a:pPr algn="l" indent="0" marL="0">
              <a:lnSpc>
                <a:spcPts val="2998"/>
              </a:lnSpc>
              <a:buNone/>
            </a:pPr>
            <a:r>
              <a:rPr lang="en-US" sz="2141" b="1" dirty="0">
                <a:solidFill>
                  <a:srgbClr val="CFCBBF"/>
                </a:solidFill>
                <a:latin typeface="Raleway" pitchFamily="34" charset="0"/>
                <a:ea typeface="Raleway" pitchFamily="34" charset="-122"/>
                <a:cs typeface="Raleway" pitchFamily="34" charset="-120"/>
              </a:rPr>
              <a:t>by Shawaal Api</a:t>
            </a:r>
            <a:endParaRPr lang="en-US" sz="2141"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793790" y="929640"/>
            <a:ext cx="7556421" cy="1417558"/>
          </a:xfrm>
          <a:prstGeom prst="rect">
            <a:avLst/>
          </a:prstGeom>
          <a:noFill/>
          <a:ln/>
        </p:spPr>
        <p:txBody>
          <a:bodyPr wrap="square" rtlCol="0" anchor="t"/>
          <a:lstStyle/>
          <a:p>
            <a:pPr indent="0" marL="0">
              <a:lnSpc>
                <a:spcPts val="5581"/>
              </a:lnSpc>
              <a:buNone/>
            </a:pPr>
            <a:r>
              <a:rPr lang="en-US" sz="4465" dirty="0">
                <a:solidFill>
                  <a:srgbClr val="F2E782"/>
                </a:solidFill>
                <a:latin typeface="Prata" pitchFamily="34" charset="0"/>
                <a:ea typeface="Prata" pitchFamily="34" charset="-122"/>
                <a:cs typeface="Prata" pitchFamily="34" charset="-120"/>
              </a:rPr>
              <a:t>What are Compound AI Systems?</a:t>
            </a:r>
            <a:endParaRPr lang="en-US" sz="4465" dirty="0"/>
          </a:p>
        </p:txBody>
      </p:sp>
      <p:sp>
        <p:nvSpPr>
          <p:cNvPr id="6" name="Shape 2"/>
          <p:cNvSpPr/>
          <p:nvPr/>
        </p:nvSpPr>
        <p:spPr>
          <a:xfrm>
            <a:off x="793790" y="2942511"/>
            <a:ext cx="510302" cy="510302"/>
          </a:xfrm>
          <a:prstGeom prst="roundRect">
            <a:avLst>
              <a:gd name="adj" fmla="val 6667"/>
            </a:avLst>
          </a:prstGeom>
          <a:solidFill>
            <a:srgbClr val="3A3B3C"/>
          </a:solidFill>
          <a:ln/>
        </p:spPr>
      </p:sp>
      <p:sp>
        <p:nvSpPr>
          <p:cNvPr id="7" name="Text 3"/>
          <p:cNvSpPr/>
          <p:nvPr/>
        </p:nvSpPr>
        <p:spPr>
          <a:xfrm>
            <a:off x="990243" y="3027521"/>
            <a:ext cx="117396" cy="340281"/>
          </a:xfrm>
          <a:prstGeom prst="rect">
            <a:avLst/>
          </a:prstGeom>
          <a:noFill/>
          <a:ln/>
        </p:spPr>
        <p:txBody>
          <a:bodyPr wrap="none" rtlCol="0" anchor="t"/>
          <a:lstStyle/>
          <a:p>
            <a:pPr algn="ctr" indent="0" marL="0">
              <a:lnSpc>
                <a:spcPts val="2679"/>
              </a:lnSpc>
              <a:buNone/>
            </a:pPr>
            <a:r>
              <a:rPr lang="en-US" sz="2679" dirty="0">
                <a:solidFill>
                  <a:srgbClr val="CFCBBF"/>
                </a:solidFill>
                <a:latin typeface="Prata" pitchFamily="34" charset="0"/>
                <a:ea typeface="Prata" pitchFamily="34" charset="-122"/>
                <a:cs typeface="Prata" pitchFamily="34" charset="-120"/>
              </a:rPr>
              <a:t>1</a:t>
            </a:r>
            <a:endParaRPr lang="en-US" sz="2679" dirty="0"/>
          </a:p>
        </p:txBody>
      </p:sp>
      <p:sp>
        <p:nvSpPr>
          <p:cNvPr id="8" name="Text 4"/>
          <p:cNvSpPr/>
          <p:nvPr/>
        </p:nvSpPr>
        <p:spPr>
          <a:xfrm>
            <a:off x="1530906" y="2942511"/>
            <a:ext cx="2927747" cy="708660"/>
          </a:xfrm>
          <a:prstGeom prst="rect">
            <a:avLst/>
          </a:prstGeom>
          <a:noFill/>
          <a:ln/>
        </p:spPr>
        <p:txBody>
          <a:bodyPr wrap="square" rtlCol="0" anchor="t"/>
          <a:lstStyle/>
          <a:p>
            <a:pPr indent="0" marL="0">
              <a:lnSpc>
                <a:spcPts val="2791"/>
              </a:lnSpc>
              <a:buNone/>
            </a:pPr>
            <a:r>
              <a:rPr lang="en-US" sz="2233" dirty="0">
                <a:solidFill>
                  <a:srgbClr val="CFCBBF"/>
                </a:solidFill>
                <a:latin typeface="Prata" pitchFamily="34" charset="0"/>
                <a:ea typeface="Prata" pitchFamily="34" charset="-122"/>
                <a:cs typeface="Prata" pitchFamily="34" charset="-120"/>
              </a:rPr>
              <a:t>Integrated AI Components</a:t>
            </a:r>
            <a:endParaRPr lang="en-US" sz="2233" dirty="0"/>
          </a:p>
        </p:txBody>
      </p:sp>
      <p:sp>
        <p:nvSpPr>
          <p:cNvPr id="9" name="Text 5"/>
          <p:cNvSpPr/>
          <p:nvPr/>
        </p:nvSpPr>
        <p:spPr>
          <a:xfrm>
            <a:off x="1530906" y="3787259"/>
            <a:ext cx="2927747" cy="1814513"/>
          </a:xfrm>
          <a:prstGeom prst="rect">
            <a:avLst/>
          </a:prstGeom>
          <a:noFill/>
          <a:ln/>
        </p:spPr>
        <p:txBody>
          <a:bodyPr wrap="square" rtlCol="0" anchor="t"/>
          <a:lstStyle/>
          <a:p>
            <a:pPr indent="0" marL="0">
              <a:lnSpc>
                <a:spcPts val="2858"/>
              </a:lnSpc>
              <a:buNone/>
            </a:pPr>
            <a:r>
              <a:rPr lang="en-US" sz="1786" dirty="0">
                <a:solidFill>
                  <a:srgbClr val="CFCBBF"/>
                </a:solidFill>
                <a:latin typeface="Raleway" pitchFamily="34" charset="0"/>
                <a:ea typeface="Raleway" pitchFamily="34" charset="-122"/>
                <a:cs typeface="Raleway" pitchFamily="34" charset="-120"/>
              </a:rPr>
              <a:t>Compound AI Systems are composed of multiple AI agents or modules working together in an integrated system.</a:t>
            </a:r>
            <a:endParaRPr lang="en-US" sz="1786" dirty="0"/>
          </a:p>
        </p:txBody>
      </p:sp>
      <p:sp>
        <p:nvSpPr>
          <p:cNvPr id="10" name="Shape 6"/>
          <p:cNvSpPr/>
          <p:nvPr/>
        </p:nvSpPr>
        <p:spPr>
          <a:xfrm>
            <a:off x="4685467" y="2942511"/>
            <a:ext cx="510302" cy="510302"/>
          </a:xfrm>
          <a:prstGeom prst="roundRect">
            <a:avLst>
              <a:gd name="adj" fmla="val 6667"/>
            </a:avLst>
          </a:prstGeom>
          <a:solidFill>
            <a:srgbClr val="3A3B3C"/>
          </a:solidFill>
          <a:ln/>
        </p:spPr>
      </p:sp>
      <p:sp>
        <p:nvSpPr>
          <p:cNvPr id="11" name="Text 7"/>
          <p:cNvSpPr/>
          <p:nvPr/>
        </p:nvSpPr>
        <p:spPr>
          <a:xfrm>
            <a:off x="4836319" y="3027521"/>
            <a:ext cx="208598" cy="340281"/>
          </a:xfrm>
          <a:prstGeom prst="rect">
            <a:avLst/>
          </a:prstGeom>
          <a:noFill/>
          <a:ln/>
        </p:spPr>
        <p:txBody>
          <a:bodyPr wrap="none" rtlCol="0" anchor="t"/>
          <a:lstStyle/>
          <a:p>
            <a:pPr algn="ctr" indent="0" marL="0">
              <a:lnSpc>
                <a:spcPts val="2679"/>
              </a:lnSpc>
              <a:buNone/>
            </a:pPr>
            <a:r>
              <a:rPr lang="en-US" sz="2679" dirty="0">
                <a:solidFill>
                  <a:srgbClr val="CFCBBF"/>
                </a:solidFill>
                <a:latin typeface="Prata" pitchFamily="34" charset="0"/>
                <a:ea typeface="Prata" pitchFamily="34" charset="-122"/>
                <a:cs typeface="Prata" pitchFamily="34" charset="-120"/>
              </a:rPr>
              <a:t>2</a:t>
            </a:r>
            <a:endParaRPr lang="en-US" sz="2679" dirty="0"/>
          </a:p>
        </p:txBody>
      </p:sp>
      <p:sp>
        <p:nvSpPr>
          <p:cNvPr id="12" name="Text 8"/>
          <p:cNvSpPr/>
          <p:nvPr/>
        </p:nvSpPr>
        <p:spPr>
          <a:xfrm>
            <a:off x="5422583" y="2942511"/>
            <a:ext cx="2927747" cy="708660"/>
          </a:xfrm>
          <a:prstGeom prst="rect">
            <a:avLst/>
          </a:prstGeom>
          <a:noFill/>
          <a:ln/>
        </p:spPr>
        <p:txBody>
          <a:bodyPr wrap="square" rtlCol="0" anchor="t"/>
          <a:lstStyle/>
          <a:p>
            <a:pPr indent="0" marL="0">
              <a:lnSpc>
                <a:spcPts val="2791"/>
              </a:lnSpc>
              <a:buNone/>
            </a:pPr>
            <a:r>
              <a:rPr lang="en-US" sz="2233" dirty="0">
                <a:solidFill>
                  <a:srgbClr val="CFCBBF"/>
                </a:solidFill>
                <a:latin typeface="Prata" pitchFamily="34" charset="0"/>
                <a:ea typeface="Prata" pitchFamily="34" charset="-122"/>
                <a:cs typeface="Prata" pitchFamily="34" charset="-120"/>
              </a:rPr>
              <a:t>Synergistic Capabilities</a:t>
            </a:r>
            <a:endParaRPr lang="en-US" sz="2233" dirty="0"/>
          </a:p>
        </p:txBody>
      </p:sp>
      <p:sp>
        <p:nvSpPr>
          <p:cNvPr id="13" name="Text 9"/>
          <p:cNvSpPr/>
          <p:nvPr/>
        </p:nvSpPr>
        <p:spPr>
          <a:xfrm>
            <a:off x="5422583" y="3787259"/>
            <a:ext cx="2927747" cy="1814513"/>
          </a:xfrm>
          <a:prstGeom prst="rect">
            <a:avLst/>
          </a:prstGeom>
          <a:noFill/>
          <a:ln/>
        </p:spPr>
        <p:txBody>
          <a:bodyPr wrap="square" rtlCol="0" anchor="t"/>
          <a:lstStyle/>
          <a:p>
            <a:pPr indent="0" marL="0">
              <a:lnSpc>
                <a:spcPts val="2858"/>
              </a:lnSpc>
              <a:buNone/>
            </a:pPr>
            <a:r>
              <a:rPr lang="en-US" sz="1786" dirty="0">
                <a:solidFill>
                  <a:srgbClr val="CFCBBF"/>
                </a:solidFill>
                <a:latin typeface="Raleway" pitchFamily="34" charset="0"/>
                <a:ea typeface="Raleway" pitchFamily="34" charset="-122"/>
                <a:cs typeface="Raleway" pitchFamily="34" charset="-120"/>
              </a:rPr>
              <a:t>By combining the strengths of individual AI agents, Compound AI Systems can achieve more powerful and versatile capabilities.</a:t>
            </a:r>
            <a:endParaRPr lang="en-US" sz="1786" dirty="0"/>
          </a:p>
        </p:txBody>
      </p:sp>
      <p:sp>
        <p:nvSpPr>
          <p:cNvPr id="14" name="Shape 10"/>
          <p:cNvSpPr/>
          <p:nvPr/>
        </p:nvSpPr>
        <p:spPr>
          <a:xfrm>
            <a:off x="793790" y="6083737"/>
            <a:ext cx="510302" cy="510302"/>
          </a:xfrm>
          <a:prstGeom prst="roundRect">
            <a:avLst>
              <a:gd name="adj" fmla="val 6667"/>
            </a:avLst>
          </a:prstGeom>
          <a:solidFill>
            <a:srgbClr val="3A3B3C"/>
          </a:solidFill>
          <a:ln/>
        </p:spPr>
      </p:sp>
      <p:sp>
        <p:nvSpPr>
          <p:cNvPr id="15" name="Text 11"/>
          <p:cNvSpPr/>
          <p:nvPr/>
        </p:nvSpPr>
        <p:spPr>
          <a:xfrm>
            <a:off x="943451" y="6168747"/>
            <a:ext cx="210979" cy="340281"/>
          </a:xfrm>
          <a:prstGeom prst="rect">
            <a:avLst/>
          </a:prstGeom>
          <a:noFill/>
          <a:ln/>
        </p:spPr>
        <p:txBody>
          <a:bodyPr wrap="none" rtlCol="0" anchor="t"/>
          <a:lstStyle/>
          <a:p>
            <a:pPr algn="ctr" indent="0" marL="0">
              <a:lnSpc>
                <a:spcPts val="2679"/>
              </a:lnSpc>
              <a:buNone/>
            </a:pPr>
            <a:r>
              <a:rPr lang="en-US" sz="2679" dirty="0">
                <a:solidFill>
                  <a:srgbClr val="CFCBBF"/>
                </a:solidFill>
                <a:latin typeface="Prata" pitchFamily="34" charset="0"/>
                <a:ea typeface="Prata" pitchFamily="34" charset="-122"/>
                <a:cs typeface="Prata" pitchFamily="34" charset="-120"/>
              </a:rPr>
              <a:t>3</a:t>
            </a:r>
            <a:endParaRPr lang="en-US" sz="2679" dirty="0"/>
          </a:p>
        </p:txBody>
      </p:sp>
      <p:sp>
        <p:nvSpPr>
          <p:cNvPr id="16" name="Text 12"/>
          <p:cNvSpPr/>
          <p:nvPr/>
        </p:nvSpPr>
        <p:spPr>
          <a:xfrm>
            <a:off x="1530906" y="6083737"/>
            <a:ext cx="3792379" cy="354330"/>
          </a:xfrm>
          <a:prstGeom prst="rect">
            <a:avLst/>
          </a:prstGeom>
          <a:noFill/>
          <a:ln/>
        </p:spPr>
        <p:txBody>
          <a:bodyPr wrap="none" rtlCol="0" anchor="t"/>
          <a:lstStyle/>
          <a:p>
            <a:pPr indent="0" marL="0">
              <a:lnSpc>
                <a:spcPts val="2791"/>
              </a:lnSpc>
              <a:buNone/>
            </a:pPr>
            <a:r>
              <a:rPr lang="en-US" sz="2233" dirty="0">
                <a:solidFill>
                  <a:srgbClr val="CFCBBF"/>
                </a:solidFill>
                <a:latin typeface="Prata" pitchFamily="34" charset="0"/>
                <a:ea typeface="Prata" pitchFamily="34" charset="-122"/>
                <a:cs typeface="Prata" pitchFamily="34" charset="-120"/>
              </a:rPr>
              <a:t>Enhanced Decision-Making</a:t>
            </a:r>
            <a:endParaRPr lang="en-US" sz="2233" dirty="0"/>
          </a:p>
        </p:txBody>
      </p:sp>
      <p:sp>
        <p:nvSpPr>
          <p:cNvPr id="17" name="Text 13"/>
          <p:cNvSpPr/>
          <p:nvPr/>
        </p:nvSpPr>
        <p:spPr>
          <a:xfrm>
            <a:off x="1530906" y="6574155"/>
            <a:ext cx="6819305" cy="725805"/>
          </a:xfrm>
          <a:prstGeom prst="rect">
            <a:avLst/>
          </a:prstGeom>
          <a:noFill/>
          <a:ln/>
        </p:spPr>
        <p:txBody>
          <a:bodyPr wrap="square" rtlCol="0" anchor="t"/>
          <a:lstStyle/>
          <a:p>
            <a:pPr indent="0" marL="0">
              <a:lnSpc>
                <a:spcPts val="2858"/>
              </a:lnSpc>
              <a:buNone/>
            </a:pPr>
            <a:r>
              <a:rPr lang="en-US" sz="1786" dirty="0">
                <a:solidFill>
                  <a:srgbClr val="CFCBBF"/>
                </a:solidFill>
                <a:latin typeface="Raleway" pitchFamily="34" charset="0"/>
                <a:ea typeface="Raleway" pitchFamily="34" charset="-122"/>
                <a:cs typeface="Raleway" pitchFamily="34" charset="-120"/>
              </a:rPr>
              <a:t>The collaborative nature of Compound AI Systems allows for more robust and well-rounded decision-making processes.</a:t>
            </a:r>
            <a:endParaRPr lang="en-US" sz="1786"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793790" y="2358509"/>
            <a:ext cx="5670590" cy="708779"/>
          </a:xfrm>
          <a:prstGeom prst="rect">
            <a:avLst/>
          </a:prstGeom>
          <a:noFill/>
          <a:ln/>
        </p:spPr>
        <p:txBody>
          <a:bodyPr wrap="none" rtlCol="0" anchor="t"/>
          <a:lstStyle/>
          <a:p>
            <a:pPr indent="0" marL="0">
              <a:lnSpc>
                <a:spcPts val="5581"/>
              </a:lnSpc>
              <a:buNone/>
            </a:pPr>
            <a:r>
              <a:rPr lang="en-US" sz="4465" dirty="0">
                <a:solidFill>
                  <a:srgbClr val="F2E782"/>
                </a:solidFill>
                <a:latin typeface="Prata" pitchFamily="34" charset="0"/>
                <a:ea typeface="Prata" pitchFamily="34" charset="-122"/>
                <a:cs typeface="Prata" pitchFamily="34" charset="-120"/>
              </a:rPr>
              <a:t>What are AI Agents?</a:t>
            </a:r>
            <a:endParaRPr lang="en-US" sz="4465" dirty="0"/>
          </a:p>
        </p:txBody>
      </p:sp>
      <p:sp>
        <p:nvSpPr>
          <p:cNvPr id="5" name="Text 2"/>
          <p:cNvSpPr/>
          <p:nvPr/>
        </p:nvSpPr>
        <p:spPr>
          <a:xfrm>
            <a:off x="793790" y="3634264"/>
            <a:ext cx="3223379" cy="354330"/>
          </a:xfrm>
          <a:prstGeom prst="rect">
            <a:avLst/>
          </a:prstGeom>
          <a:noFill/>
          <a:ln/>
        </p:spPr>
        <p:txBody>
          <a:bodyPr wrap="none" rtlCol="0" anchor="t"/>
          <a:lstStyle/>
          <a:p>
            <a:pPr indent="0" marL="0">
              <a:lnSpc>
                <a:spcPts val="2791"/>
              </a:lnSpc>
              <a:buNone/>
            </a:pPr>
            <a:r>
              <a:rPr lang="en-US" sz="2233" dirty="0">
                <a:solidFill>
                  <a:srgbClr val="F2E782"/>
                </a:solidFill>
                <a:latin typeface="Prata" pitchFamily="34" charset="0"/>
                <a:ea typeface="Prata" pitchFamily="34" charset="-122"/>
                <a:cs typeface="Prata" pitchFamily="34" charset="-120"/>
              </a:rPr>
              <a:t>Autonomous AI Entities</a:t>
            </a:r>
            <a:endParaRPr lang="en-US" sz="2233" dirty="0"/>
          </a:p>
        </p:txBody>
      </p:sp>
      <p:sp>
        <p:nvSpPr>
          <p:cNvPr id="6" name="Text 3"/>
          <p:cNvSpPr/>
          <p:nvPr/>
        </p:nvSpPr>
        <p:spPr>
          <a:xfrm>
            <a:off x="793790" y="4215408"/>
            <a:ext cx="3978116" cy="1451610"/>
          </a:xfrm>
          <a:prstGeom prst="rect">
            <a:avLst/>
          </a:prstGeom>
          <a:noFill/>
          <a:ln/>
        </p:spPr>
        <p:txBody>
          <a:bodyPr wrap="square" rtlCol="0" anchor="t"/>
          <a:lstStyle/>
          <a:p>
            <a:pPr indent="0" marL="0">
              <a:lnSpc>
                <a:spcPts val="2858"/>
              </a:lnSpc>
              <a:buNone/>
            </a:pPr>
            <a:r>
              <a:rPr lang="en-US" sz="1786" dirty="0">
                <a:solidFill>
                  <a:srgbClr val="CFCBBF"/>
                </a:solidFill>
                <a:latin typeface="Raleway" pitchFamily="34" charset="0"/>
                <a:ea typeface="Raleway" pitchFamily="34" charset="-122"/>
                <a:cs typeface="Raleway" pitchFamily="34" charset="-120"/>
              </a:rPr>
              <a:t>AI Agents are individual, self-contained artificial intelligence systems capable of independent decision-making and action.</a:t>
            </a:r>
            <a:endParaRPr lang="en-US" sz="1786" dirty="0"/>
          </a:p>
        </p:txBody>
      </p:sp>
      <p:sp>
        <p:nvSpPr>
          <p:cNvPr id="7" name="Text 4"/>
          <p:cNvSpPr/>
          <p:nvPr/>
        </p:nvSpPr>
        <p:spPr>
          <a:xfrm>
            <a:off x="5332928" y="3634264"/>
            <a:ext cx="3254573" cy="354330"/>
          </a:xfrm>
          <a:prstGeom prst="rect">
            <a:avLst/>
          </a:prstGeom>
          <a:noFill/>
          <a:ln/>
        </p:spPr>
        <p:txBody>
          <a:bodyPr wrap="none" rtlCol="0" anchor="t"/>
          <a:lstStyle/>
          <a:p>
            <a:pPr indent="0" marL="0">
              <a:lnSpc>
                <a:spcPts val="2791"/>
              </a:lnSpc>
              <a:buNone/>
            </a:pPr>
            <a:r>
              <a:rPr lang="en-US" sz="2233" dirty="0">
                <a:solidFill>
                  <a:srgbClr val="F2E782"/>
                </a:solidFill>
                <a:latin typeface="Prata" pitchFamily="34" charset="0"/>
                <a:ea typeface="Prata" pitchFamily="34" charset="-122"/>
                <a:cs typeface="Prata" pitchFamily="34" charset="-120"/>
              </a:rPr>
              <a:t>Specialized Capabilities</a:t>
            </a:r>
            <a:endParaRPr lang="en-US" sz="2233" dirty="0"/>
          </a:p>
        </p:txBody>
      </p:sp>
      <p:sp>
        <p:nvSpPr>
          <p:cNvPr id="8" name="Text 5"/>
          <p:cNvSpPr/>
          <p:nvPr/>
        </p:nvSpPr>
        <p:spPr>
          <a:xfrm>
            <a:off x="5332928" y="4215408"/>
            <a:ext cx="3978116" cy="1451610"/>
          </a:xfrm>
          <a:prstGeom prst="rect">
            <a:avLst/>
          </a:prstGeom>
          <a:noFill/>
          <a:ln/>
        </p:spPr>
        <p:txBody>
          <a:bodyPr wrap="square" rtlCol="0" anchor="t"/>
          <a:lstStyle/>
          <a:p>
            <a:pPr indent="0" marL="0">
              <a:lnSpc>
                <a:spcPts val="2858"/>
              </a:lnSpc>
              <a:buNone/>
            </a:pPr>
            <a:r>
              <a:rPr lang="en-US" sz="1786" dirty="0">
                <a:solidFill>
                  <a:srgbClr val="CFCBBF"/>
                </a:solidFill>
                <a:latin typeface="Raleway" pitchFamily="34" charset="0"/>
                <a:ea typeface="Raleway" pitchFamily="34" charset="-122"/>
                <a:cs typeface="Raleway" pitchFamily="34" charset="-120"/>
              </a:rPr>
              <a:t>AI Agents are often designed to excel at specific tasks or domains, leveraging their specialized knowledge and algorithms.</a:t>
            </a:r>
            <a:endParaRPr lang="en-US" sz="1786" dirty="0"/>
          </a:p>
        </p:txBody>
      </p:sp>
      <p:sp>
        <p:nvSpPr>
          <p:cNvPr id="9" name="Text 6"/>
          <p:cNvSpPr/>
          <p:nvPr/>
        </p:nvSpPr>
        <p:spPr>
          <a:xfrm>
            <a:off x="9872067" y="3634264"/>
            <a:ext cx="2835235" cy="354330"/>
          </a:xfrm>
          <a:prstGeom prst="rect">
            <a:avLst/>
          </a:prstGeom>
          <a:noFill/>
          <a:ln/>
        </p:spPr>
        <p:txBody>
          <a:bodyPr wrap="none" rtlCol="0" anchor="t"/>
          <a:lstStyle/>
          <a:p>
            <a:pPr indent="0" marL="0">
              <a:lnSpc>
                <a:spcPts val="2791"/>
              </a:lnSpc>
              <a:buNone/>
            </a:pPr>
            <a:r>
              <a:rPr lang="en-US" sz="2233" dirty="0">
                <a:solidFill>
                  <a:srgbClr val="F2E782"/>
                </a:solidFill>
                <a:latin typeface="Prata" pitchFamily="34" charset="0"/>
                <a:ea typeface="Prata" pitchFamily="34" charset="-122"/>
                <a:cs typeface="Prata" pitchFamily="34" charset="-120"/>
              </a:rPr>
              <a:t>Modular Approach</a:t>
            </a:r>
            <a:endParaRPr lang="en-US" sz="2233" dirty="0"/>
          </a:p>
        </p:txBody>
      </p:sp>
      <p:sp>
        <p:nvSpPr>
          <p:cNvPr id="10" name="Text 7"/>
          <p:cNvSpPr/>
          <p:nvPr/>
        </p:nvSpPr>
        <p:spPr>
          <a:xfrm>
            <a:off x="9872067" y="4215408"/>
            <a:ext cx="3978116" cy="1451610"/>
          </a:xfrm>
          <a:prstGeom prst="rect">
            <a:avLst/>
          </a:prstGeom>
          <a:noFill/>
          <a:ln/>
        </p:spPr>
        <p:txBody>
          <a:bodyPr wrap="square" rtlCol="0" anchor="t"/>
          <a:lstStyle/>
          <a:p>
            <a:pPr indent="0" marL="0">
              <a:lnSpc>
                <a:spcPts val="2858"/>
              </a:lnSpc>
              <a:buNone/>
            </a:pPr>
            <a:r>
              <a:rPr lang="en-US" sz="1786" dirty="0">
                <a:solidFill>
                  <a:srgbClr val="CFCBBF"/>
                </a:solidFill>
                <a:latin typeface="Raleway" pitchFamily="34" charset="0"/>
                <a:ea typeface="Raleway" pitchFamily="34" charset="-122"/>
                <a:cs typeface="Raleway" pitchFamily="34" charset="-120"/>
              </a:rPr>
              <a:t>AI Agents can be combined or integrated to form more complex Compound AI Systems, contributing their unique capabilities.</a:t>
            </a:r>
            <a:endParaRPr lang="en-US" sz="1786"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636508" y="1220510"/>
            <a:ext cx="7870984" cy="1136571"/>
          </a:xfrm>
          <a:prstGeom prst="rect">
            <a:avLst/>
          </a:prstGeom>
          <a:noFill/>
          <a:ln/>
        </p:spPr>
        <p:txBody>
          <a:bodyPr wrap="square" rtlCol="0" anchor="t"/>
          <a:lstStyle/>
          <a:p>
            <a:pPr indent="0" marL="0">
              <a:lnSpc>
                <a:spcPts val="4475"/>
              </a:lnSpc>
              <a:buNone/>
            </a:pPr>
            <a:r>
              <a:rPr lang="en-US" sz="3580" dirty="0">
                <a:solidFill>
                  <a:srgbClr val="F2E782"/>
                </a:solidFill>
                <a:latin typeface="Prata" pitchFamily="34" charset="0"/>
                <a:ea typeface="Prata" pitchFamily="34" charset="-122"/>
                <a:cs typeface="Prata" pitchFamily="34" charset="-120"/>
              </a:rPr>
              <a:t>Differences Between Compound AI Systems and AI Agents</a:t>
            </a:r>
            <a:endParaRPr lang="en-US" sz="3580" dirty="0"/>
          </a:p>
        </p:txBody>
      </p:sp>
      <p:sp>
        <p:nvSpPr>
          <p:cNvPr id="6" name="Shape 2"/>
          <p:cNvSpPr/>
          <p:nvPr/>
        </p:nvSpPr>
        <p:spPr>
          <a:xfrm>
            <a:off x="897850" y="2629853"/>
            <a:ext cx="22860" cy="4379119"/>
          </a:xfrm>
          <a:prstGeom prst="roundRect">
            <a:avLst>
              <a:gd name="adj" fmla="val 119335"/>
            </a:avLst>
          </a:prstGeom>
          <a:solidFill>
            <a:srgbClr val="535455"/>
          </a:solidFill>
          <a:ln/>
        </p:spPr>
      </p:sp>
      <p:sp>
        <p:nvSpPr>
          <p:cNvPr id="7" name="Shape 3"/>
          <p:cNvSpPr/>
          <p:nvPr/>
        </p:nvSpPr>
        <p:spPr>
          <a:xfrm>
            <a:off x="1090970" y="3027521"/>
            <a:ext cx="636508" cy="22860"/>
          </a:xfrm>
          <a:prstGeom prst="roundRect">
            <a:avLst>
              <a:gd name="adj" fmla="val 119335"/>
            </a:avLst>
          </a:prstGeom>
          <a:solidFill>
            <a:srgbClr val="535455"/>
          </a:solidFill>
          <a:ln/>
        </p:spPr>
      </p:sp>
      <p:sp>
        <p:nvSpPr>
          <p:cNvPr id="8" name="Shape 4"/>
          <p:cNvSpPr/>
          <p:nvPr/>
        </p:nvSpPr>
        <p:spPr>
          <a:xfrm>
            <a:off x="704731" y="2834402"/>
            <a:ext cx="409099" cy="409099"/>
          </a:xfrm>
          <a:prstGeom prst="roundRect">
            <a:avLst>
              <a:gd name="adj" fmla="val 6668"/>
            </a:avLst>
          </a:prstGeom>
          <a:solidFill>
            <a:srgbClr val="3A3B3C"/>
          </a:solidFill>
          <a:ln/>
        </p:spPr>
      </p:sp>
      <p:sp>
        <p:nvSpPr>
          <p:cNvPr id="9" name="Text 5"/>
          <p:cNvSpPr/>
          <p:nvPr/>
        </p:nvSpPr>
        <p:spPr>
          <a:xfrm>
            <a:off x="862132" y="2902506"/>
            <a:ext cx="94178" cy="272772"/>
          </a:xfrm>
          <a:prstGeom prst="rect">
            <a:avLst/>
          </a:prstGeom>
          <a:noFill/>
          <a:ln/>
        </p:spPr>
        <p:txBody>
          <a:bodyPr wrap="none" rtlCol="0" anchor="t"/>
          <a:lstStyle/>
          <a:p>
            <a:pPr algn="ctr" indent="0" marL="0">
              <a:lnSpc>
                <a:spcPts val="2148"/>
              </a:lnSpc>
              <a:buNone/>
            </a:pPr>
            <a:r>
              <a:rPr lang="en-US" sz="2148" dirty="0">
                <a:solidFill>
                  <a:srgbClr val="CFCBBF"/>
                </a:solidFill>
                <a:latin typeface="Prata" pitchFamily="34" charset="0"/>
                <a:ea typeface="Prata" pitchFamily="34" charset="-122"/>
                <a:cs typeface="Prata" pitchFamily="34" charset="-120"/>
              </a:rPr>
              <a:t>1</a:t>
            </a:r>
            <a:endParaRPr lang="en-US" sz="2148" dirty="0"/>
          </a:p>
        </p:txBody>
      </p:sp>
      <p:sp>
        <p:nvSpPr>
          <p:cNvPr id="10" name="Text 6"/>
          <p:cNvSpPr/>
          <p:nvPr/>
        </p:nvSpPr>
        <p:spPr>
          <a:xfrm>
            <a:off x="1909524" y="2811661"/>
            <a:ext cx="2273260" cy="284083"/>
          </a:xfrm>
          <a:prstGeom prst="rect">
            <a:avLst/>
          </a:prstGeom>
          <a:noFill/>
          <a:ln/>
        </p:spPr>
        <p:txBody>
          <a:bodyPr wrap="none" rtlCol="0" anchor="t"/>
          <a:lstStyle/>
          <a:p>
            <a:pPr algn="l" indent="0" marL="0">
              <a:lnSpc>
                <a:spcPts val="2238"/>
              </a:lnSpc>
              <a:buNone/>
            </a:pPr>
            <a:r>
              <a:rPr lang="en-US" sz="1790" dirty="0">
                <a:solidFill>
                  <a:srgbClr val="CFCBBF"/>
                </a:solidFill>
                <a:latin typeface="Prata" pitchFamily="34" charset="0"/>
                <a:ea typeface="Prata" pitchFamily="34" charset="-122"/>
                <a:cs typeface="Prata" pitchFamily="34" charset="-120"/>
              </a:rPr>
              <a:t>Scope</a:t>
            </a:r>
            <a:endParaRPr lang="en-US" sz="1790" dirty="0"/>
          </a:p>
        </p:txBody>
      </p:sp>
      <p:sp>
        <p:nvSpPr>
          <p:cNvPr id="11" name="Text 7"/>
          <p:cNvSpPr/>
          <p:nvPr/>
        </p:nvSpPr>
        <p:spPr>
          <a:xfrm>
            <a:off x="1909524" y="3204805"/>
            <a:ext cx="6597968" cy="581739"/>
          </a:xfrm>
          <a:prstGeom prst="rect">
            <a:avLst/>
          </a:prstGeom>
          <a:noFill/>
          <a:ln/>
        </p:spPr>
        <p:txBody>
          <a:bodyPr wrap="square" rtlCol="0" anchor="t"/>
          <a:lstStyle/>
          <a:p>
            <a:pPr algn="l" indent="0" marL="0">
              <a:lnSpc>
                <a:spcPts val="2291"/>
              </a:lnSpc>
              <a:buNone/>
            </a:pPr>
            <a:r>
              <a:rPr lang="en-US" sz="1432" dirty="0">
                <a:solidFill>
                  <a:srgbClr val="CFCBBF"/>
                </a:solidFill>
                <a:latin typeface="Raleway" pitchFamily="34" charset="0"/>
                <a:ea typeface="Raleway" pitchFamily="34" charset="-122"/>
                <a:cs typeface="Raleway" pitchFamily="34" charset="-120"/>
              </a:rPr>
              <a:t>Compound AI Systems have a broader, more comprehensive scope, while AI Agents focus on specific tasks or domains.</a:t>
            </a:r>
            <a:endParaRPr lang="en-US" sz="1432" dirty="0"/>
          </a:p>
        </p:txBody>
      </p:sp>
      <p:sp>
        <p:nvSpPr>
          <p:cNvPr id="12" name="Shape 8"/>
          <p:cNvSpPr/>
          <p:nvPr/>
        </p:nvSpPr>
        <p:spPr>
          <a:xfrm>
            <a:off x="1090970" y="4547830"/>
            <a:ext cx="636508" cy="22860"/>
          </a:xfrm>
          <a:prstGeom prst="roundRect">
            <a:avLst>
              <a:gd name="adj" fmla="val 119335"/>
            </a:avLst>
          </a:prstGeom>
          <a:solidFill>
            <a:srgbClr val="535455"/>
          </a:solidFill>
          <a:ln/>
        </p:spPr>
      </p:sp>
      <p:sp>
        <p:nvSpPr>
          <p:cNvPr id="13" name="Shape 9"/>
          <p:cNvSpPr/>
          <p:nvPr/>
        </p:nvSpPr>
        <p:spPr>
          <a:xfrm>
            <a:off x="704731" y="4354711"/>
            <a:ext cx="409099" cy="409099"/>
          </a:xfrm>
          <a:prstGeom prst="roundRect">
            <a:avLst>
              <a:gd name="adj" fmla="val 6668"/>
            </a:avLst>
          </a:prstGeom>
          <a:solidFill>
            <a:srgbClr val="3A3B3C"/>
          </a:solidFill>
          <a:ln/>
        </p:spPr>
      </p:sp>
      <p:sp>
        <p:nvSpPr>
          <p:cNvPr id="14" name="Text 10"/>
          <p:cNvSpPr/>
          <p:nvPr/>
        </p:nvSpPr>
        <p:spPr>
          <a:xfrm>
            <a:off x="825579" y="4422815"/>
            <a:ext cx="167283" cy="272772"/>
          </a:xfrm>
          <a:prstGeom prst="rect">
            <a:avLst/>
          </a:prstGeom>
          <a:noFill/>
          <a:ln/>
        </p:spPr>
        <p:txBody>
          <a:bodyPr wrap="none" rtlCol="0" anchor="t"/>
          <a:lstStyle/>
          <a:p>
            <a:pPr algn="ctr" indent="0" marL="0">
              <a:lnSpc>
                <a:spcPts val="2148"/>
              </a:lnSpc>
              <a:buNone/>
            </a:pPr>
            <a:r>
              <a:rPr lang="en-US" sz="2148" dirty="0">
                <a:solidFill>
                  <a:srgbClr val="CFCBBF"/>
                </a:solidFill>
                <a:latin typeface="Prata" pitchFamily="34" charset="0"/>
                <a:ea typeface="Prata" pitchFamily="34" charset="-122"/>
                <a:cs typeface="Prata" pitchFamily="34" charset="-120"/>
              </a:rPr>
              <a:t>2</a:t>
            </a:r>
            <a:endParaRPr lang="en-US" sz="2148" dirty="0"/>
          </a:p>
        </p:txBody>
      </p:sp>
      <p:sp>
        <p:nvSpPr>
          <p:cNvPr id="15" name="Text 11"/>
          <p:cNvSpPr/>
          <p:nvPr/>
        </p:nvSpPr>
        <p:spPr>
          <a:xfrm>
            <a:off x="1909524" y="4331970"/>
            <a:ext cx="2273260" cy="284083"/>
          </a:xfrm>
          <a:prstGeom prst="rect">
            <a:avLst/>
          </a:prstGeom>
          <a:noFill/>
          <a:ln/>
        </p:spPr>
        <p:txBody>
          <a:bodyPr wrap="none" rtlCol="0" anchor="t"/>
          <a:lstStyle/>
          <a:p>
            <a:pPr algn="l" indent="0" marL="0">
              <a:lnSpc>
                <a:spcPts val="2238"/>
              </a:lnSpc>
              <a:buNone/>
            </a:pPr>
            <a:r>
              <a:rPr lang="en-US" sz="1790" dirty="0">
                <a:solidFill>
                  <a:srgbClr val="CFCBBF"/>
                </a:solidFill>
                <a:latin typeface="Prata" pitchFamily="34" charset="0"/>
                <a:ea typeface="Prata" pitchFamily="34" charset="-122"/>
                <a:cs typeface="Prata" pitchFamily="34" charset="-120"/>
              </a:rPr>
              <a:t>Complexity</a:t>
            </a:r>
            <a:endParaRPr lang="en-US" sz="1790" dirty="0"/>
          </a:p>
        </p:txBody>
      </p:sp>
      <p:sp>
        <p:nvSpPr>
          <p:cNvPr id="16" name="Text 12"/>
          <p:cNvSpPr/>
          <p:nvPr/>
        </p:nvSpPr>
        <p:spPr>
          <a:xfrm>
            <a:off x="1909524" y="4725114"/>
            <a:ext cx="6597968" cy="581739"/>
          </a:xfrm>
          <a:prstGeom prst="rect">
            <a:avLst/>
          </a:prstGeom>
          <a:noFill/>
          <a:ln/>
        </p:spPr>
        <p:txBody>
          <a:bodyPr wrap="square" rtlCol="0" anchor="t"/>
          <a:lstStyle/>
          <a:p>
            <a:pPr algn="l" indent="0" marL="0">
              <a:lnSpc>
                <a:spcPts val="2291"/>
              </a:lnSpc>
              <a:buNone/>
            </a:pPr>
            <a:r>
              <a:rPr lang="en-US" sz="1432" dirty="0">
                <a:solidFill>
                  <a:srgbClr val="CFCBBF"/>
                </a:solidFill>
                <a:latin typeface="Raleway" pitchFamily="34" charset="0"/>
                <a:ea typeface="Raleway" pitchFamily="34" charset="-122"/>
                <a:cs typeface="Raleway" pitchFamily="34" charset="-120"/>
              </a:rPr>
              <a:t>Compound AI Systems exhibit a higher level of complexity, with multiple integrated AI agents working in coordination.</a:t>
            </a:r>
            <a:endParaRPr lang="en-US" sz="1432" dirty="0"/>
          </a:p>
        </p:txBody>
      </p:sp>
      <p:sp>
        <p:nvSpPr>
          <p:cNvPr id="17" name="Shape 13"/>
          <p:cNvSpPr/>
          <p:nvPr/>
        </p:nvSpPr>
        <p:spPr>
          <a:xfrm>
            <a:off x="1090970" y="6068139"/>
            <a:ext cx="636508" cy="22860"/>
          </a:xfrm>
          <a:prstGeom prst="roundRect">
            <a:avLst>
              <a:gd name="adj" fmla="val 119335"/>
            </a:avLst>
          </a:prstGeom>
          <a:solidFill>
            <a:srgbClr val="535455"/>
          </a:solidFill>
          <a:ln/>
        </p:spPr>
      </p:sp>
      <p:sp>
        <p:nvSpPr>
          <p:cNvPr id="18" name="Shape 14"/>
          <p:cNvSpPr/>
          <p:nvPr/>
        </p:nvSpPr>
        <p:spPr>
          <a:xfrm>
            <a:off x="704731" y="5875020"/>
            <a:ext cx="409099" cy="409099"/>
          </a:xfrm>
          <a:prstGeom prst="roundRect">
            <a:avLst>
              <a:gd name="adj" fmla="val 6668"/>
            </a:avLst>
          </a:prstGeom>
          <a:solidFill>
            <a:srgbClr val="3A3B3C"/>
          </a:solidFill>
          <a:ln/>
        </p:spPr>
      </p:sp>
      <p:sp>
        <p:nvSpPr>
          <p:cNvPr id="19" name="Text 15"/>
          <p:cNvSpPr/>
          <p:nvPr/>
        </p:nvSpPr>
        <p:spPr>
          <a:xfrm>
            <a:off x="824627" y="5943124"/>
            <a:ext cx="169188" cy="272772"/>
          </a:xfrm>
          <a:prstGeom prst="rect">
            <a:avLst/>
          </a:prstGeom>
          <a:noFill/>
          <a:ln/>
        </p:spPr>
        <p:txBody>
          <a:bodyPr wrap="none" rtlCol="0" anchor="t"/>
          <a:lstStyle/>
          <a:p>
            <a:pPr algn="ctr" indent="0" marL="0">
              <a:lnSpc>
                <a:spcPts val="2148"/>
              </a:lnSpc>
              <a:buNone/>
            </a:pPr>
            <a:r>
              <a:rPr lang="en-US" sz="2148" dirty="0">
                <a:solidFill>
                  <a:srgbClr val="CFCBBF"/>
                </a:solidFill>
                <a:latin typeface="Prata" pitchFamily="34" charset="0"/>
                <a:ea typeface="Prata" pitchFamily="34" charset="-122"/>
                <a:cs typeface="Prata" pitchFamily="34" charset="-120"/>
              </a:rPr>
              <a:t>3</a:t>
            </a:r>
            <a:endParaRPr lang="en-US" sz="2148" dirty="0"/>
          </a:p>
        </p:txBody>
      </p:sp>
      <p:sp>
        <p:nvSpPr>
          <p:cNvPr id="20" name="Text 16"/>
          <p:cNvSpPr/>
          <p:nvPr/>
        </p:nvSpPr>
        <p:spPr>
          <a:xfrm>
            <a:off x="1909524" y="5852279"/>
            <a:ext cx="2273260" cy="284083"/>
          </a:xfrm>
          <a:prstGeom prst="rect">
            <a:avLst/>
          </a:prstGeom>
          <a:noFill/>
          <a:ln/>
        </p:spPr>
        <p:txBody>
          <a:bodyPr wrap="none" rtlCol="0" anchor="t"/>
          <a:lstStyle/>
          <a:p>
            <a:pPr algn="l" indent="0" marL="0">
              <a:lnSpc>
                <a:spcPts val="2238"/>
              </a:lnSpc>
              <a:buNone/>
            </a:pPr>
            <a:r>
              <a:rPr lang="en-US" sz="1790" dirty="0">
                <a:solidFill>
                  <a:srgbClr val="CFCBBF"/>
                </a:solidFill>
                <a:latin typeface="Prata" pitchFamily="34" charset="0"/>
                <a:ea typeface="Prata" pitchFamily="34" charset="-122"/>
                <a:cs typeface="Prata" pitchFamily="34" charset="-120"/>
              </a:rPr>
              <a:t>Adaptability</a:t>
            </a:r>
            <a:endParaRPr lang="en-US" sz="1790" dirty="0"/>
          </a:p>
        </p:txBody>
      </p:sp>
      <p:sp>
        <p:nvSpPr>
          <p:cNvPr id="21" name="Text 17"/>
          <p:cNvSpPr/>
          <p:nvPr/>
        </p:nvSpPr>
        <p:spPr>
          <a:xfrm>
            <a:off x="1909524" y="6245423"/>
            <a:ext cx="6597968" cy="581739"/>
          </a:xfrm>
          <a:prstGeom prst="rect">
            <a:avLst/>
          </a:prstGeom>
          <a:noFill/>
          <a:ln/>
        </p:spPr>
        <p:txBody>
          <a:bodyPr wrap="square" rtlCol="0" anchor="t"/>
          <a:lstStyle/>
          <a:p>
            <a:pPr algn="l" indent="0" marL="0">
              <a:lnSpc>
                <a:spcPts val="2291"/>
              </a:lnSpc>
              <a:buNone/>
            </a:pPr>
            <a:r>
              <a:rPr lang="en-US" sz="1432" dirty="0">
                <a:solidFill>
                  <a:srgbClr val="CFCBBF"/>
                </a:solidFill>
                <a:latin typeface="Raleway" pitchFamily="34" charset="0"/>
                <a:ea typeface="Raleway" pitchFamily="34" charset="-122"/>
                <a:cs typeface="Raleway" pitchFamily="34" charset="-120"/>
              </a:rPr>
              <a:t>Compound AI Systems can adapt and evolve more easily by incorporating new AI agents or modifying existing ones.</a:t>
            </a:r>
            <a:endParaRPr lang="en-US" sz="1432"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713303" y="561142"/>
            <a:ext cx="7717393" cy="1910239"/>
          </a:xfrm>
          <a:prstGeom prst="rect">
            <a:avLst/>
          </a:prstGeom>
          <a:noFill/>
          <a:ln/>
        </p:spPr>
        <p:txBody>
          <a:bodyPr wrap="square" rtlCol="0" anchor="t"/>
          <a:lstStyle/>
          <a:p>
            <a:pPr indent="0" marL="0">
              <a:lnSpc>
                <a:spcPts val="5015"/>
              </a:lnSpc>
              <a:buNone/>
            </a:pPr>
            <a:r>
              <a:rPr lang="en-US" sz="4012" dirty="0">
                <a:solidFill>
                  <a:srgbClr val="F2E782"/>
                </a:solidFill>
                <a:latin typeface="Prata" pitchFamily="34" charset="0"/>
                <a:ea typeface="Prata" pitchFamily="34" charset="-122"/>
                <a:cs typeface="Prata" pitchFamily="34" charset="-120"/>
              </a:rPr>
              <a:t>Interactions Between Compound AI Systems and AI Agents</a:t>
            </a:r>
            <a:endParaRPr lang="en-US" sz="4012" dirty="0"/>
          </a:p>
        </p:txBody>
      </p:sp>
      <p:pic>
        <p:nvPicPr>
          <p:cNvPr id="6" name="Image 2" descr="preencoded.png">    </p:cNvPr>
          <p:cNvPicPr>
            <a:picLocks noChangeAspect="1"/>
          </p:cNvPicPr>
          <p:nvPr/>
        </p:nvPicPr>
        <p:blipFill>
          <a:blip r:embed="rId3"/>
          <a:stretch>
            <a:fillRect/>
          </a:stretch>
        </p:blipFill>
        <p:spPr>
          <a:xfrm>
            <a:off x="713303" y="2777014"/>
            <a:ext cx="1018937" cy="1630442"/>
          </a:xfrm>
          <a:prstGeom prst="rect">
            <a:avLst/>
          </a:prstGeom>
        </p:spPr>
      </p:pic>
      <p:sp>
        <p:nvSpPr>
          <p:cNvPr id="7" name="Text 2"/>
          <p:cNvSpPr/>
          <p:nvPr/>
        </p:nvSpPr>
        <p:spPr>
          <a:xfrm>
            <a:off x="2037874" y="2980730"/>
            <a:ext cx="2547461" cy="318492"/>
          </a:xfrm>
          <a:prstGeom prst="rect">
            <a:avLst/>
          </a:prstGeom>
          <a:noFill/>
          <a:ln/>
        </p:spPr>
        <p:txBody>
          <a:bodyPr wrap="none" rtlCol="0" anchor="t"/>
          <a:lstStyle/>
          <a:p>
            <a:pPr algn="l" indent="0" marL="0">
              <a:lnSpc>
                <a:spcPts val="2507"/>
              </a:lnSpc>
              <a:buNone/>
            </a:pPr>
            <a:r>
              <a:rPr lang="en-US" sz="2006" dirty="0">
                <a:solidFill>
                  <a:srgbClr val="CFCBBF"/>
                </a:solidFill>
                <a:latin typeface="Prata" pitchFamily="34" charset="0"/>
                <a:ea typeface="Prata" pitchFamily="34" charset="-122"/>
                <a:cs typeface="Prata" pitchFamily="34" charset="-120"/>
              </a:rPr>
              <a:t>Integration</a:t>
            </a:r>
            <a:endParaRPr lang="en-US" sz="2006" dirty="0"/>
          </a:p>
        </p:txBody>
      </p:sp>
      <p:sp>
        <p:nvSpPr>
          <p:cNvPr id="8" name="Text 3"/>
          <p:cNvSpPr/>
          <p:nvPr/>
        </p:nvSpPr>
        <p:spPr>
          <a:xfrm>
            <a:off x="2037874" y="3421499"/>
            <a:ext cx="6392823" cy="652224"/>
          </a:xfrm>
          <a:prstGeom prst="rect">
            <a:avLst/>
          </a:prstGeom>
          <a:noFill/>
          <a:ln/>
        </p:spPr>
        <p:txBody>
          <a:bodyPr wrap="square" rtlCol="0" anchor="t"/>
          <a:lstStyle/>
          <a:p>
            <a:pPr algn="l" indent="0" marL="0">
              <a:lnSpc>
                <a:spcPts val="2568"/>
              </a:lnSpc>
              <a:buNone/>
            </a:pPr>
            <a:r>
              <a:rPr lang="en-US" sz="1605" dirty="0">
                <a:solidFill>
                  <a:srgbClr val="CFCBBF"/>
                </a:solidFill>
                <a:latin typeface="Raleway" pitchFamily="34" charset="0"/>
                <a:ea typeface="Raleway" pitchFamily="34" charset="-122"/>
                <a:cs typeface="Raleway" pitchFamily="34" charset="-120"/>
              </a:rPr>
              <a:t>AI Agents can be seamlessly integrated into Compound AI Systems, contributing their specialized capabilities.</a:t>
            </a:r>
            <a:endParaRPr lang="en-US" sz="1605" dirty="0"/>
          </a:p>
        </p:txBody>
      </p:sp>
      <p:pic>
        <p:nvPicPr>
          <p:cNvPr id="9" name="Image 3" descr="preencoded.png">    </p:cNvPr>
          <p:cNvPicPr>
            <a:picLocks noChangeAspect="1"/>
          </p:cNvPicPr>
          <p:nvPr/>
        </p:nvPicPr>
        <p:blipFill>
          <a:blip r:embed="rId4"/>
          <a:stretch>
            <a:fillRect/>
          </a:stretch>
        </p:blipFill>
        <p:spPr>
          <a:xfrm>
            <a:off x="713303" y="4407456"/>
            <a:ext cx="1018937" cy="1630442"/>
          </a:xfrm>
          <a:prstGeom prst="rect">
            <a:avLst/>
          </a:prstGeom>
        </p:spPr>
      </p:pic>
      <p:sp>
        <p:nvSpPr>
          <p:cNvPr id="10" name="Text 4"/>
          <p:cNvSpPr/>
          <p:nvPr/>
        </p:nvSpPr>
        <p:spPr>
          <a:xfrm>
            <a:off x="2037874" y="4611172"/>
            <a:ext cx="2547461" cy="318492"/>
          </a:xfrm>
          <a:prstGeom prst="rect">
            <a:avLst/>
          </a:prstGeom>
          <a:noFill/>
          <a:ln/>
        </p:spPr>
        <p:txBody>
          <a:bodyPr wrap="none" rtlCol="0" anchor="t"/>
          <a:lstStyle/>
          <a:p>
            <a:pPr algn="l" indent="0" marL="0">
              <a:lnSpc>
                <a:spcPts val="2507"/>
              </a:lnSpc>
              <a:buNone/>
            </a:pPr>
            <a:r>
              <a:rPr lang="en-US" sz="2006" dirty="0">
                <a:solidFill>
                  <a:srgbClr val="CFCBBF"/>
                </a:solidFill>
                <a:latin typeface="Prata" pitchFamily="34" charset="0"/>
                <a:ea typeface="Prata" pitchFamily="34" charset="-122"/>
                <a:cs typeface="Prata" pitchFamily="34" charset="-120"/>
              </a:rPr>
              <a:t>Collaboration</a:t>
            </a:r>
            <a:endParaRPr lang="en-US" sz="2006" dirty="0"/>
          </a:p>
        </p:txBody>
      </p:sp>
      <p:sp>
        <p:nvSpPr>
          <p:cNvPr id="11" name="Text 5"/>
          <p:cNvSpPr/>
          <p:nvPr/>
        </p:nvSpPr>
        <p:spPr>
          <a:xfrm>
            <a:off x="2037874" y="5051941"/>
            <a:ext cx="6392823" cy="652224"/>
          </a:xfrm>
          <a:prstGeom prst="rect">
            <a:avLst/>
          </a:prstGeom>
          <a:noFill/>
          <a:ln/>
        </p:spPr>
        <p:txBody>
          <a:bodyPr wrap="square" rtlCol="0" anchor="t"/>
          <a:lstStyle/>
          <a:p>
            <a:pPr algn="l" indent="0" marL="0">
              <a:lnSpc>
                <a:spcPts val="2568"/>
              </a:lnSpc>
              <a:buNone/>
            </a:pPr>
            <a:r>
              <a:rPr lang="en-US" sz="1605" dirty="0">
                <a:solidFill>
                  <a:srgbClr val="CFCBBF"/>
                </a:solidFill>
                <a:latin typeface="Raleway" pitchFamily="34" charset="0"/>
                <a:ea typeface="Raleway" pitchFamily="34" charset="-122"/>
                <a:cs typeface="Raleway" pitchFamily="34" charset="-120"/>
              </a:rPr>
              <a:t>Compound AI Systems facilitate collaboration and information sharing among the constituent AI Agents.</a:t>
            </a:r>
            <a:endParaRPr lang="en-US" sz="1605" dirty="0"/>
          </a:p>
        </p:txBody>
      </p:sp>
      <p:pic>
        <p:nvPicPr>
          <p:cNvPr id="12" name="Image 4" descr="preencoded.png">    </p:cNvPr>
          <p:cNvPicPr>
            <a:picLocks noChangeAspect="1"/>
          </p:cNvPicPr>
          <p:nvPr/>
        </p:nvPicPr>
        <p:blipFill>
          <a:blip r:embed="rId5"/>
          <a:stretch>
            <a:fillRect/>
          </a:stretch>
        </p:blipFill>
        <p:spPr>
          <a:xfrm>
            <a:off x="713303" y="6037898"/>
            <a:ext cx="1018937" cy="1630442"/>
          </a:xfrm>
          <a:prstGeom prst="rect">
            <a:avLst/>
          </a:prstGeom>
        </p:spPr>
      </p:pic>
      <p:sp>
        <p:nvSpPr>
          <p:cNvPr id="13" name="Text 6"/>
          <p:cNvSpPr/>
          <p:nvPr/>
        </p:nvSpPr>
        <p:spPr>
          <a:xfrm>
            <a:off x="2037874" y="6241613"/>
            <a:ext cx="2547461" cy="318492"/>
          </a:xfrm>
          <a:prstGeom prst="rect">
            <a:avLst/>
          </a:prstGeom>
          <a:noFill/>
          <a:ln/>
        </p:spPr>
        <p:txBody>
          <a:bodyPr wrap="none" rtlCol="0" anchor="t"/>
          <a:lstStyle/>
          <a:p>
            <a:pPr algn="l" indent="0" marL="0">
              <a:lnSpc>
                <a:spcPts val="2507"/>
              </a:lnSpc>
              <a:buNone/>
            </a:pPr>
            <a:r>
              <a:rPr lang="en-US" sz="2006" dirty="0">
                <a:solidFill>
                  <a:srgbClr val="CFCBBF"/>
                </a:solidFill>
                <a:latin typeface="Prata" pitchFamily="34" charset="0"/>
                <a:ea typeface="Prata" pitchFamily="34" charset="-122"/>
                <a:cs typeface="Prata" pitchFamily="34" charset="-120"/>
              </a:rPr>
              <a:t>Optimization</a:t>
            </a:r>
            <a:endParaRPr lang="en-US" sz="2006" dirty="0"/>
          </a:p>
        </p:txBody>
      </p:sp>
      <p:sp>
        <p:nvSpPr>
          <p:cNvPr id="14" name="Text 7"/>
          <p:cNvSpPr/>
          <p:nvPr/>
        </p:nvSpPr>
        <p:spPr>
          <a:xfrm>
            <a:off x="2037874" y="6682383"/>
            <a:ext cx="6392823" cy="652224"/>
          </a:xfrm>
          <a:prstGeom prst="rect">
            <a:avLst/>
          </a:prstGeom>
          <a:noFill/>
          <a:ln/>
        </p:spPr>
        <p:txBody>
          <a:bodyPr wrap="square" rtlCol="0" anchor="t"/>
          <a:lstStyle/>
          <a:p>
            <a:pPr algn="l" indent="0" marL="0">
              <a:lnSpc>
                <a:spcPts val="2568"/>
              </a:lnSpc>
              <a:buNone/>
            </a:pPr>
            <a:r>
              <a:rPr lang="en-US" sz="1605" dirty="0">
                <a:solidFill>
                  <a:srgbClr val="CFCBBF"/>
                </a:solidFill>
                <a:latin typeface="Raleway" pitchFamily="34" charset="0"/>
                <a:ea typeface="Raleway" pitchFamily="34" charset="-122"/>
                <a:cs typeface="Raleway" pitchFamily="34" charset="-120"/>
              </a:rPr>
              <a:t>The Compound AI System can optimize the utilization of its AI Agents, enhancing overall performance.</a:t>
            </a:r>
            <a:endParaRPr lang="en-US" sz="1605"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778669" y="613410"/>
            <a:ext cx="7586663" cy="1390650"/>
          </a:xfrm>
          <a:prstGeom prst="rect">
            <a:avLst/>
          </a:prstGeom>
          <a:noFill/>
          <a:ln/>
        </p:spPr>
        <p:txBody>
          <a:bodyPr wrap="square" rtlCol="0" anchor="t"/>
          <a:lstStyle/>
          <a:p>
            <a:pPr indent="0" marL="0">
              <a:lnSpc>
                <a:spcPts val="5475"/>
              </a:lnSpc>
              <a:buNone/>
            </a:pPr>
            <a:r>
              <a:rPr lang="en-US" sz="4380" dirty="0">
                <a:solidFill>
                  <a:srgbClr val="F2E782"/>
                </a:solidFill>
                <a:latin typeface="Prata" pitchFamily="34" charset="0"/>
                <a:ea typeface="Prata" pitchFamily="34" charset="-122"/>
                <a:cs typeface="Prata" pitchFamily="34" charset="-120"/>
              </a:rPr>
              <a:t>Advantages of Compound AI Systems</a:t>
            </a:r>
            <a:endParaRPr lang="en-US" sz="4380" dirty="0"/>
          </a:p>
        </p:txBody>
      </p:sp>
      <p:sp>
        <p:nvSpPr>
          <p:cNvPr id="6" name="Shape 2"/>
          <p:cNvSpPr/>
          <p:nvPr/>
        </p:nvSpPr>
        <p:spPr>
          <a:xfrm>
            <a:off x="778669" y="2337792"/>
            <a:ext cx="3682127" cy="2705933"/>
          </a:xfrm>
          <a:prstGeom prst="roundRect">
            <a:avLst>
              <a:gd name="adj" fmla="val 1233"/>
            </a:avLst>
          </a:prstGeom>
          <a:solidFill>
            <a:srgbClr val="3A3B3C"/>
          </a:solidFill>
          <a:ln/>
        </p:spPr>
      </p:sp>
      <p:sp>
        <p:nvSpPr>
          <p:cNvPr id="7" name="Text 3"/>
          <p:cNvSpPr/>
          <p:nvPr/>
        </p:nvSpPr>
        <p:spPr>
          <a:xfrm>
            <a:off x="1001078" y="2560201"/>
            <a:ext cx="2781181" cy="347663"/>
          </a:xfrm>
          <a:prstGeom prst="rect">
            <a:avLst/>
          </a:prstGeom>
          <a:noFill/>
          <a:ln/>
        </p:spPr>
        <p:txBody>
          <a:bodyPr wrap="none" rtlCol="0" anchor="t"/>
          <a:lstStyle/>
          <a:p>
            <a:pPr indent="0" marL="0">
              <a:lnSpc>
                <a:spcPts val="2737"/>
              </a:lnSpc>
              <a:buNone/>
            </a:pPr>
            <a:r>
              <a:rPr lang="en-US" sz="2190" dirty="0">
                <a:solidFill>
                  <a:srgbClr val="CFCBBF"/>
                </a:solidFill>
                <a:latin typeface="Prata" pitchFamily="34" charset="0"/>
                <a:ea typeface="Prata" pitchFamily="34" charset="-122"/>
                <a:cs typeface="Prata" pitchFamily="34" charset="-120"/>
              </a:rPr>
              <a:t>Versatility</a:t>
            </a:r>
            <a:endParaRPr lang="en-US" sz="2190" dirty="0"/>
          </a:p>
        </p:txBody>
      </p:sp>
      <p:sp>
        <p:nvSpPr>
          <p:cNvPr id="8" name="Text 4"/>
          <p:cNvSpPr/>
          <p:nvPr/>
        </p:nvSpPr>
        <p:spPr>
          <a:xfrm>
            <a:off x="1001078" y="3041333"/>
            <a:ext cx="3237309" cy="1779984"/>
          </a:xfrm>
          <a:prstGeom prst="rect">
            <a:avLst/>
          </a:prstGeom>
          <a:noFill/>
          <a:ln/>
        </p:spPr>
        <p:txBody>
          <a:bodyPr wrap="square" rtlCol="0" anchor="t"/>
          <a:lstStyle/>
          <a:p>
            <a:pPr indent="0" marL="0">
              <a:lnSpc>
                <a:spcPts val="2803"/>
              </a:lnSpc>
              <a:buNone/>
            </a:pPr>
            <a:r>
              <a:rPr lang="en-US" sz="1752" dirty="0">
                <a:solidFill>
                  <a:srgbClr val="CFCBBF"/>
                </a:solidFill>
                <a:latin typeface="Raleway" pitchFamily="34" charset="0"/>
                <a:ea typeface="Raleway" pitchFamily="34" charset="-122"/>
                <a:cs typeface="Raleway" pitchFamily="34" charset="-120"/>
              </a:rPr>
              <a:t>Compound AI Systems can tackle a broader range of tasks and problems by leveraging the diverse capabilities of their AI Agents.</a:t>
            </a:r>
            <a:endParaRPr lang="en-US" sz="1752" dirty="0"/>
          </a:p>
        </p:txBody>
      </p:sp>
      <p:sp>
        <p:nvSpPr>
          <p:cNvPr id="9" name="Shape 5"/>
          <p:cNvSpPr/>
          <p:nvPr/>
        </p:nvSpPr>
        <p:spPr>
          <a:xfrm>
            <a:off x="4683204" y="2337792"/>
            <a:ext cx="3682127" cy="2705933"/>
          </a:xfrm>
          <a:prstGeom prst="roundRect">
            <a:avLst>
              <a:gd name="adj" fmla="val 1233"/>
            </a:avLst>
          </a:prstGeom>
          <a:solidFill>
            <a:srgbClr val="3A3B3C"/>
          </a:solidFill>
          <a:ln/>
        </p:spPr>
      </p:sp>
      <p:sp>
        <p:nvSpPr>
          <p:cNvPr id="10" name="Text 6"/>
          <p:cNvSpPr/>
          <p:nvPr/>
        </p:nvSpPr>
        <p:spPr>
          <a:xfrm>
            <a:off x="4905613" y="2560201"/>
            <a:ext cx="2781181" cy="347663"/>
          </a:xfrm>
          <a:prstGeom prst="rect">
            <a:avLst/>
          </a:prstGeom>
          <a:noFill/>
          <a:ln/>
        </p:spPr>
        <p:txBody>
          <a:bodyPr wrap="none" rtlCol="0" anchor="t"/>
          <a:lstStyle/>
          <a:p>
            <a:pPr indent="0" marL="0">
              <a:lnSpc>
                <a:spcPts val="2737"/>
              </a:lnSpc>
              <a:buNone/>
            </a:pPr>
            <a:r>
              <a:rPr lang="en-US" sz="2190" dirty="0">
                <a:solidFill>
                  <a:srgbClr val="CFCBBF"/>
                </a:solidFill>
                <a:latin typeface="Prata" pitchFamily="34" charset="0"/>
                <a:ea typeface="Prata" pitchFamily="34" charset="-122"/>
                <a:cs typeface="Prata" pitchFamily="34" charset="-120"/>
              </a:rPr>
              <a:t>Robustness</a:t>
            </a:r>
            <a:endParaRPr lang="en-US" sz="2190" dirty="0"/>
          </a:p>
        </p:txBody>
      </p:sp>
      <p:sp>
        <p:nvSpPr>
          <p:cNvPr id="11" name="Text 7"/>
          <p:cNvSpPr/>
          <p:nvPr/>
        </p:nvSpPr>
        <p:spPr>
          <a:xfrm>
            <a:off x="4905613" y="3041333"/>
            <a:ext cx="3237309" cy="1779984"/>
          </a:xfrm>
          <a:prstGeom prst="rect">
            <a:avLst/>
          </a:prstGeom>
          <a:noFill/>
          <a:ln/>
        </p:spPr>
        <p:txBody>
          <a:bodyPr wrap="square" rtlCol="0" anchor="t"/>
          <a:lstStyle/>
          <a:p>
            <a:pPr indent="0" marL="0">
              <a:lnSpc>
                <a:spcPts val="2803"/>
              </a:lnSpc>
              <a:buNone/>
            </a:pPr>
            <a:r>
              <a:rPr lang="en-US" sz="1752" dirty="0">
                <a:solidFill>
                  <a:srgbClr val="CFCBBF"/>
                </a:solidFill>
                <a:latin typeface="Raleway" pitchFamily="34" charset="0"/>
                <a:ea typeface="Raleway" pitchFamily="34" charset="-122"/>
                <a:cs typeface="Raleway" pitchFamily="34" charset="-120"/>
              </a:rPr>
              <a:t>The redundancy and complementarity of AI Agents within a Compound AI System can improve overall system resilience.</a:t>
            </a:r>
            <a:endParaRPr lang="en-US" sz="1752" dirty="0"/>
          </a:p>
        </p:txBody>
      </p:sp>
      <p:sp>
        <p:nvSpPr>
          <p:cNvPr id="12" name="Shape 8"/>
          <p:cNvSpPr/>
          <p:nvPr/>
        </p:nvSpPr>
        <p:spPr>
          <a:xfrm>
            <a:off x="778669" y="5266134"/>
            <a:ext cx="3682127" cy="2349937"/>
          </a:xfrm>
          <a:prstGeom prst="roundRect">
            <a:avLst>
              <a:gd name="adj" fmla="val 1420"/>
            </a:avLst>
          </a:prstGeom>
          <a:solidFill>
            <a:srgbClr val="3A3B3C"/>
          </a:solidFill>
          <a:ln/>
        </p:spPr>
      </p:sp>
      <p:sp>
        <p:nvSpPr>
          <p:cNvPr id="13" name="Text 9"/>
          <p:cNvSpPr/>
          <p:nvPr/>
        </p:nvSpPr>
        <p:spPr>
          <a:xfrm>
            <a:off x="1001078" y="5488543"/>
            <a:ext cx="2781181" cy="347663"/>
          </a:xfrm>
          <a:prstGeom prst="rect">
            <a:avLst/>
          </a:prstGeom>
          <a:noFill/>
          <a:ln/>
        </p:spPr>
        <p:txBody>
          <a:bodyPr wrap="none" rtlCol="0" anchor="t"/>
          <a:lstStyle/>
          <a:p>
            <a:pPr indent="0" marL="0">
              <a:lnSpc>
                <a:spcPts val="2737"/>
              </a:lnSpc>
              <a:buNone/>
            </a:pPr>
            <a:r>
              <a:rPr lang="en-US" sz="2190" dirty="0">
                <a:solidFill>
                  <a:srgbClr val="CFCBBF"/>
                </a:solidFill>
                <a:latin typeface="Prata" pitchFamily="34" charset="0"/>
                <a:ea typeface="Prata" pitchFamily="34" charset="-122"/>
                <a:cs typeface="Prata" pitchFamily="34" charset="-120"/>
              </a:rPr>
              <a:t>Scalability</a:t>
            </a:r>
            <a:endParaRPr lang="en-US" sz="2190" dirty="0"/>
          </a:p>
        </p:txBody>
      </p:sp>
      <p:sp>
        <p:nvSpPr>
          <p:cNvPr id="14" name="Text 10"/>
          <p:cNvSpPr/>
          <p:nvPr/>
        </p:nvSpPr>
        <p:spPr>
          <a:xfrm>
            <a:off x="1001078" y="5969675"/>
            <a:ext cx="3237309" cy="1423988"/>
          </a:xfrm>
          <a:prstGeom prst="rect">
            <a:avLst/>
          </a:prstGeom>
          <a:noFill/>
          <a:ln/>
        </p:spPr>
        <p:txBody>
          <a:bodyPr wrap="square" rtlCol="0" anchor="t"/>
          <a:lstStyle/>
          <a:p>
            <a:pPr indent="0" marL="0">
              <a:lnSpc>
                <a:spcPts val="2803"/>
              </a:lnSpc>
              <a:buNone/>
            </a:pPr>
            <a:r>
              <a:rPr lang="en-US" sz="1752" dirty="0">
                <a:solidFill>
                  <a:srgbClr val="CFCBBF"/>
                </a:solidFill>
                <a:latin typeface="Raleway" pitchFamily="34" charset="0"/>
                <a:ea typeface="Raleway" pitchFamily="34" charset="-122"/>
                <a:cs typeface="Raleway" pitchFamily="34" charset="-120"/>
              </a:rPr>
              <a:t>Compound AI Systems can be easily scaled by adding or modifying AI Agents to meet evolving demands.</a:t>
            </a:r>
            <a:endParaRPr lang="en-US" sz="1752" dirty="0"/>
          </a:p>
        </p:txBody>
      </p:sp>
      <p:sp>
        <p:nvSpPr>
          <p:cNvPr id="15" name="Shape 11"/>
          <p:cNvSpPr/>
          <p:nvPr/>
        </p:nvSpPr>
        <p:spPr>
          <a:xfrm>
            <a:off x="4683204" y="5266134"/>
            <a:ext cx="3682127" cy="2349937"/>
          </a:xfrm>
          <a:prstGeom prst="roundRect">
            <a:avLst>
              <a:gd name="adj" fmla="val 1420"/>
            </a:avLst>
          </a:prstGeom>
          <a:solidFill>
            <a:srgbClr val="3A3B3C"/>
          </a:solidFill>
          <a:ln/>
        </p:spPr>
      </p:sp>
      <p:sp>
        <p:nvSpPr>
          <p:cNvPr id="16" name="Text 12"/>
          <p:cNvSpPr/>
          <p:nvPr/>
        </p:nvSpPr>
        <p:spPr>
          <a:xfrm>
            <a:off x="4905613" y="5488543"/>
            <a:ext cx="2781181" cy="347663"/>
          </a:xfrm>
          <a:prstGeom prst="rect">
            <a:avLst/>
          </a:prstGeom>
          <a:noFill/>
          <a:ln/>
        </p:spPr>
        <p:txBody>
          <a:bodyPr wrap="none" rtlCol="0" anchor="t"/>
          <a:lstStyle/>
          <a:p>
            <a:pPr indent="0" marL="0">
              <a:lnSpc>
                <a:spcPts val="2737"/>
              </a:lnSpc>
              <a:buNone/>
            </a:pPr>
            <a:r>
              <a:rPr lang="en-US" sz="2190" dirty="0">
                <a:solidFill>
                  <a:srgbClr val="CFCBBF"/>
                </a:solidFill>
                <a:latin typeface="Prata" pitchFamily="34" charset="0"/>
                <a:ea typeface="Prata" pitchFamily="34" charset="-122"/>
                <a:cs typeface="Prata" pitchFamily="34" charset="-120"/>
              </a:rPr>
              <a:t>Adaptability</a:t>
            </a:r>
            <a:endParaRPr lang="en-US" sz="2190" dirty="0"/>
          </a:p>
        </p:txBody>
      </p:sp>
      <p:sp>
        <p:nvSpPr>
          <p:cNvPr id="17" name="Text 13"/>
          <p:cNvSpPr/>
          <p:nvPr/>
        </p:nvSpPr>
        <p:spPr>
          <a:xfrm>
            <a:off x="4905613" y="5969675"/>
            <a:ext cx="3237309" cy="1423988"/>
          </a:xfrm>
          <a:prstGeom prst="rect">
            <a:avLst/>
          </a:prstGeom>
          <a:noFill/>
          <a:ln/>
        </p:spPr>
        <p:txBody>
          <a:bodyPr wrap="square" rtlCol="0" anchor="t"/>
          <a:lstStyle/>
          <a:p>
            <a:pPr indent="0" marL="0">
              <a:lnSpc>
                <a:spcPts val="2803"/>
              </a:lnSpc>
              <a:buNone/>
            </a:pPr>
            <a:r>
              <a:rPr lang="en-US" sz="1752" dirty="0">
                <a:solidFill>
                  <a:srgbClr val="CFCBBF"/>
                </a:solidFill>
                <a:latin typeface="Raleway" pitchFamily="34" charset="0"/>
                <a:ea typeface="Raleway" pitchFamily="34" charset="-122"/>
                <a:cs typeface="Raleway" pitchFamily="34" charset="-120"/>
              </a:rPr>
              <a:t>Compound AI Systems can dynamically adapt and learn, incorporating new AI Agents or updating existing ones.</a:t>
            </a:r>
            <a:endParaRPr lang="en-US" sz="1752"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199703" y="724138"/>
            <a:ext cx="7717393" cy="1273493"/>
          </a:xfrm>
          <a:prstGeom prst="rect">
            <a:avLst/>
          </a:prstGeom>
          <a:noFill/>
          <a:ln/>
        </p:spPr>
        <p:txBody>
          <a:bodyPr wrap="square" rtlCol="0" anchor="t"/>
          <a:lstStyle/>
          <a:p>
            <a:pPr indent="0" marL="0">
              <a:lnSpc>
                <a:spcPts val="5015"/>
              </a:lnSpc>
              <a:buNone/>
            </a:pPr>
            <a:r>
              <a:rPr lang="en-US" sz="4012" dirty="0">
                <a:solidFill>
                  <a:srgbClr val="F2E782"/>
                </a:solidFill>
                <a:latin typeface="Prata" pitchFamily="34" charset="0"/>
                <a:ea typeface="Prata" pitchFamily="34" charset="-122"/>
                <a:cs typeface="Prata" pitchFamily="34" charset="-120"/>
              </a:rPr>
              <a:t>Challenges in Developing Compound AI Systems</a:t>
            </a:r>
            <a:endParaRPr lang="en-US" sz="4012" dirty="0"/>
          </a:p>
        </p:txBody>
      </p:sp>
      <p:pic>
        <p:nvPicPr>
          <p:cNvPr id="6" name="Image 2" descr="preencoded.png">    </p:cNvPr>
          <p:cNvPicPr>
            <a:picLocks noChangeAspect="1"/>
          </p:cNvPicPr>
          <p:nvPr/>
        </p:nvPicPr>
        <p:blipFill>
          <a:blip r:embed="rId3"/>
          <a:stretch>
            <a:fillRect/>
          </a:stretch>
        </p:blipFill>
        <p:spPr>
          <a:xfrm>
            <a:off x="6199703" y="2303264"/>
            <a:ext cx="509468" cy="509468"/>
          </a:xfrm>
          <a:prstGeom prst="rect">
            <a:avLst/>
          </a:prstGeom>
        </p:spPr>
      </p:pic>
      <p:sp>
        <p:nvSpPr>
          <p:cNvPr id="7" name="Text 2"/>
          <p:cNvSpPr/>
          <p:nvPr/>
        </p:nvSpPr>
        <p:spPr>
          <a:xfrm>
            <a:off x="6199703" y="3016448"/>
            <a:ext cx="2547461" cy="318492"/>
          </a:xfrm>
          <a:prstGeom prst="rect">
            <a:avLst/>
          </a:prstGeom>
          <a:noFill/>
          <a:ln/>
        </p:spPr>
        <p:txBody>
          <a:bodyPr wrap="none" rtlCol="0" anchor="t"/>
          <a:lstStyle/>
          <a:p>
            <a:pPr algn="l" indent="0" marL="0">
              <a:lnSpc>
                <a:spcPts val="2507"/>
              </a:lnSpc>
              <a:buNone/>
            </a:pPr>
            <a:r>
              <a:rPr lang="en-US" sz="2006" dirty="0">
                <a:solidFill>
                  <a:srgbClr val="CFCBBF"/>
                </a:solidFill>
                <a:latin typeface="Prata" pitchFamily="34" charset="0"/>
                <a:ea typeface="Prata" pitchFamily="34" charset="-122"/>
                <a:cs typeface="Prata" pitchFamily="34" charset="-120"/>
              </a:rPr>
              <a:t>Coordination</a:t>
            </a:r>
            <a:endParaRPr lang="en-US" sz="2006" dirty="0"/>
          </a:p>
        </p:txBody>
      </p:sp>
      <p:sp>
        <p:nvSpPr>
          <p:cNvPr id="8" name="Text 3"/>
          <p:cNvSpPr/>
          <p:nvPr/>
        </p:nvSpPr>
        <p:spPr>
          <a:xfrm>
            <a:off x="6199703" y="3457218"/>
            <a:ext cx="3705820" cy="978337"/>
          </a:xfrm>
          <a:prstGeom prst="rect">
            <a:avLst/>
          </a:prstGeom>
          <a:noFill/>
          <a:ln/>
        </p:spPr>
        <p:txBody>
          <a:bodyPr wrap="square" rtlCol="0" anchor="t"/>
          <a:lstStyle/>
          <a:p>
            <a:pPr algn="l" indent="0" marL="0">
              <a:lnSpc>
                <a:spcPts val="2568"/>
              </a:lnSpc>
              <a:buNone/>
            </a:pPr>
            <a:r>
              <a:rPr lang="en-US" sz="1605" dirty="0">
                <a:solidFill>
                  <a:srgbClr val="CFCBBF"/>
                </a:solidFill>
                <a:latin typeface="Raleway" pitchFamily="34" charset="0"/>
                <a:ea typeface="Raleway" pitchFamily="34" charset="-122"/>
                <a:cs typeface="Raleway" pitchFamily="34" charset="-120"/>
              </a:rPr>
              <a:t>Ensuring seamless coordination and communication among the AI Agents within a Compound AI System.</a:t>
            </a:r>
            <a:endParaRPr lang="en-US" sz="1605" dirty="0"/>
          </a:p>
        </p:txBody>
      </p:sp>
      <p:pic>
        <p:nvPicPr>
          <p:cNvPr id="9" name="Image 3" descr="preencoded.png">    </p:cNvPr>
          <p:cNvPicPr>
            <a:picLocks noChangeAspect="1"/>
          </p:cNvPicPr>
          <p:nvPr/>
        </p:nvPicPr>
        <p:blipFill>
          <a:blip r:embed="rId4"/>
          <a:stretch>
            <a:fillRect/>
          </a:stretch>
        </p:blipFill>
        <p:spPr>
          <a:xfrm>
            <a:off x="10211157" y="2303264"/>
            <a:ext cx="509468" cy="509468"/>
          </a:xfrm>
          <a:prstGeom prst="rect">
            <a:avLst/>
          </a:prstGeom>
        </p:spPr>
      </p:pic>
      <p:sp>
        <p:nvSpPr>
          <p:cNvPr id="10" name="Text 4"/>
          <p:cNvSpPr/>
          <p:nvPr/>
        </p:nvSpPr>
        <p:spPr>
          <a:xfrm>
            <a:off x="10211157" y="3016448"/>
            <a:ext cx="2547461" cy="318492"/>
          </a:xfrm>
          <a:prstGeom prst="rect">
            <a:avLst/>
          </a:prstGeom>
          <a:noFill/>
          <a:ln/>
        </p:spPr>
        <p:txBody>
          <a:bodyPr wrap="none" rtlCol="0" anchor="t"/>
          <a:lstStyle/>
          <a:p>
            <a:pPr algn="l" indent="0" marL="0">
              <a:lnSpc>
                <a:spcPts val="2507"/>
              </a:lnSpc>
              <a:buNone/>
            </a:pPr>
            <a:r>
              <a:rPr lang="en-US" sz="2006" dirty="0">
                <a:solidFill>
                  <a:srgbClr val="CFCBBF"/>
                </a:solidFill>
                <a:latin typeface="Prata" pitchFamily="34" charset="0"/>
                <a:ea typeface="Prata" pitchFamily="34" charset="-122"/>
                <a:cs typeface="Prata" pitchFamily="34" charset="-120"/>
              </a:rPr>
              <a:t>Integration</a:t>
            </a:r>
            <a:endParaRPr lang="en-US" sz="2006" dirty="0"/>
          </a:p>
        </p:txBody>
      </p:sp>
      <p:sp>
        <p:nvSpPr>
          <p:cNvPr id="11" name="Text 5"/>
          <p:cNvSpPr/>
          <p:nvPr/>
        </p:nvSpPr>
        <p:spPr>
          <a:xfrm>
            <a:off x="10211157" y="3457218"/>
            <a:ext cx="3705939" cy="978337"/>
          </a:xfrm>
          <a:prstGeom prst="rect">
            <a:avLst/>
          </a:prstGeom>
          <a:noFill/>
          <a:ln/>
        </p:spPr>
        <p:txBody>
          <a:bodyPr wrap="square" rtlCol="0" anchor="t"/>
          <a:lstStyle/>
          <a:p>
            <a:pPr algn="l" indent="0" marL="0">
              <a:lnSpc>
                <a:spcPts val="2568"/>
              </a:lnSpc>
              <a:buNone/>
            </a:pPr>
            <a:r>
              <a:rPr lang="en-US" sz="1605" dirty="0">
                <a:solidFill>
                  <a:srgbClr val="CFCBBF"/>
                </a:solidFill>
                <a:latin typeface="Raleway" pitchFamily="34" charset="0"/>
                <a:ea typeface="Raleway" pitchFamily="34" charset="-122"/>
                <a:cs typeface="Raleway" pitchFamily="34" charset="-120"/>
              </a:rPr>
              <a:t>Developing effective mechanisms for integrating diverse AI Agents into a cohesive Compound AI System.</a:t>
            </a:r>
            <a:endParaRPr lang="en-US" sz="1605" dirty="0"/>
          </a:p>
        </p:txBody>
      </p:sp>
      <p:pic>
        <p:nvPicPr>
          <p:cNvPr id="12" name="Image 4" descr="preencoded.png">    </p:cNvPr>
          <p:cNvPicPr>
            <a:picLocks noChangeAspect="1"/>
          </p:cNvPicPr>
          <p:nvPr/>
        </p:nvPicPr>
        <p:blipFill>
          <a:blip r:embed="rId5"/>
          <a:stretch>
            <a:fillRect/>
          </a:stretch>
        </p:blipFill>
        <p:spPr>
          <a:xfrm>
            <a:off x="6199703" y="5046940"/>
            <a:ext cx="509468" cy="509468"/>
          </a:xfrm>
          <a:prstGeom prst="rect">
            <a:avLst/>
          </a:prstGeom>
        </p:spPr>
      </p:pic>
      <p:sp>
        <p:nvSpPr>
          <p:cNvPr id="13" name="Text 6"/>
          <p:cNvSpPr/>
          <p:nvPr/>
        </p:nvSpPr>
        <p:spPr>
          <a:xfrm>
            <a:off x="6199703" y="5760125"/>
            <a:ext cx="2547461" cy="318492"/>
          </a:xfrm>
          <a:prstGeom prst="rect">
            <a:avLst/>
          </a:prstGeom>
          <a:noFill/>
          <a:ln/>
        </p:spPr>
        <p:txBody>
          <a:bodyPr wrap="none" rtlCol="0" anchor="t"/>
          <a:lstStyle/>
          <a:p>
            <a:pPr algn="l" indent="0" marL="0">
              <a:lnSpc>
                <a:spcPts val="2507"/>
              </a:lnSpc>
              <a:buNone/>
            </a:pPr>
            <a:r>
              <a:rPr lang="en-US" sz="2006" dirty="0">
                <a:solidFill>
                  <a:srgbClr val="CFCBBF"/>
                </a:solidFill>
                <a:latin typeface="Prata" pitchFamily="34" charset="0"/>
                <a:ea typeface="Prata" pitchFamily="34" charset="-122"/>
                <a:cs typeface="Prata" pitchFamily="34" charset="-120"/>
              </a:rPr>
              <a:t>Scalability</a:t>
            </a:r>
            <a:endParaRPr lang="en-US" sz="2006" dirty="0"/>
          </a:p>
        </p:txBody>
      </p:sp>
      <p:sp>
        <p:nvSpPr>
          <p:cNvPr id="14" name="Text 7"/>
          <p:cNvSpPr/>
          <p:nvPr/>
        </p:nvSpPr>
        <p:spPr>
          <a:xfrm>
            <a:off x="6199703" y="6200894"/>
            <a:ext cx="3705820" cy="978337"/>
          </a:xfrm>
          <a:prstGeom prst="rect">
            <a:avLst/>
          </a:prstGeom>
          <a:noFill/>
          <a:ln/>
        </p:spPr>
        <p:txBody>
          <a:bodyPr wrap="square" rtlCol="0" anchor="t"/>
          <a:lstStyle/>
          <a:p>
            <a:pPr algn="l" indent="0" marL="0">
              <a:lnSpc>
                <a:spcPts val="2568"/>
              </a:lnSpc>
              <a:buNone/>
            </a:pPr>
            <a:r>
              <a:rPr lang="en-US" sz="1605" dirty="0">
                <a:solidFill>
                  <a:srgbClr val="CFCBBF"/>
                </a:solidFill>
                <a:latin typeface="Raleway" pitchFamily="34" charset="0"/>
                <a:ea typeface="Raleway" pitchFamily="34" charset="-122"/>
                <a:cs typeface="Raleway" pitchFamily="34" charset="-120"/>
              </a:rPr>
              <a:t>Maintaining scalability and performance as the complexity and size of the Compound AI System grow.</a:t>
            </a:r>
            <a:endParaRPr lang="en-US" sz="1605" dirty="0"/>
          </a:p>
        </p:txBody>
      </p:sp>
      <p:pic>
        <p:nvPicPr>
          <p:cNvPr id="15" name="Image 5" descr="preencoded.png">    </p:cNvPr>
          <p:cNvPicPr>
            <a:picLocks noChangeAspect="1"/>
          </p:cNvPicPr>
          <p:nvPr/>
        </p:nvPicPr>
        <p:blipFill>
          <a:blip r:embed="rId6"/>
          <a:stretch>
            <a:fillRect/>
          </a:stretch>
        </p:blipFill>
        <p:spPr>
          <a:xfrm>
            <a:off x="10211157" y="5046940"/>
            <a:ext cx="509468" cy="509468"/>
          </a:xfrm>
          <a:prstGeom prst="rect">
            <a:avLst/>
          </a:prstGeom>
        </p:spPr>
      </p:pic>
      <p:sp>
        <p:nvSpPr>
          <p:cNvPr id="16" name="Text 8"/>
          <p:cNvSpPr/>
          <p:nvPr/>
        </p:nvSpPr>
        <p:spPr>
          <a:xfrm>
            <a:off x="10211157" y="5760125"/>
            <a:ext cx="2547461" cy="318492"/>
          </a:xfrm>
          <a:prstGeom prst="rect">
            <a:avLst/>
          </a:prstGeom>
          <a:noFill/>
          <a:ln/>
        </p:spPr>
        <p:txBody>
          <a:bodyPr wrap="none" rtlCol="0" anchor="t"/>
          <a:lstStyle/>
          <a:p>
            <a:pPr algn="l" indent="0" marL="0">
              <a:lnSpc>
                <a:spcPts val="2507"/>
              </a:lnSpc>
              <a:buNone/>
            </a:pPr>
            <a:r>
              <a:rPr lang="en-US" sz="2006" dirty="0">
                <a:solidFill>
                  <a:srgbClr val="CFCBBF"/>
                </a:solidFill>
                <a:latin typeface="Prata" pitchFamily="34" charset="0"/>
                <a:ea typeface="Prata" pitchFamily="34" charset="-122"/>
                <a:cs typeface="Prata" pitchFamily="34" charset="-120"/>
              </a:rPr>
              <a:t>Trust</a:t>
            </a:r>
            <a:endParaRPr lang="en-US" sz="2006" dirty="0"/>
          </a:p>
        </p:txBody>
      </p:sp>
      <p:sp>
        <p:nvSpPr>
          <p:cNvPr id="17" name="Text 9"/>
          <p:cNvSpPr/>
          <p:nvPr/>
        </p:nvSpPr>
        <p:spPr>
          <a:xfrm>
            <a:off x="10211157" y="6200894"/>
            <a:ext cx="3705939" cy="1304449"/>
          </a:xfrm>
          <a:prstGeom prst="rect">
            <a:avLst/>
          </a:prstGeom>
          <a:noFill/>
          <a:ln/>
        </p:spPr>
        <p:txBody>
          <a:bodyPr wrap="square" rtlCol="0" anchor="t"/>
          <a:lstStyle/>
          <a:p>
            <a:pPr algn="l" indent="0" marL="0">
              <a:lnSpc>
                <a:spcPts val="2568"/>
              </a:lnSpc>
              <a:buNone/>
            </a:pPr>
            <a:r>
              <a:rPr lang="en-US" sz="1605" dirty="0">
                <a:solidFill>
                  <a:srgbClr val="CFCBBF"/>
                </a:solidFill>
                <a:latin typeface="Raleway" pitchFamily="34" charset="0"/>
                <a:ea typeface="Raleway" pitchFamily="34" charset="-122"/>
                <a:cs typeface="Raleway" pitchFamily="34" charset="-120"/>
              </a:rPr>
              <a:t>Establishing trust in the decision-making and actions of a Compound AI System, especially in critical applications.</a:t>
            </a:r>
            <a:endParaRPr lang="en-US" sz="1605" dirty="0"/>
          </a:p>
        </p:txBody>
      </p:sp>
      <p:pic>
        <p:nvPicPr>
          <p:cNvPr id="18" name="Image 6" descr="preencoded.png">
            <a:hlinkClick r:id="rId8" tooltip=""/>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042065" y="1301948"/>
            <a:ext cx="8032671" cy="992267"/>
          </a:xfrm>
          <a:prstGeom prst="rect">
            <a:avLst/>
          </a:prstGeom>
          <a:noFill/>
          <a:ln/>
        </p:spPr>
        <p:txBody>
          <a:bodyPr wrap="square" rtlCol="0" anchor="t"/>
          <a:lstStyle/>
          <a:p>
            <a:pPr indent="0" marL="0">
              <a:lnSpc>
                <a:spcPts val="3907"/>
              </a:lnSpc>
              <a:buNone/>
            </a:pPr>
            <a:r>
              <a:rPr lang="en-US" sz="3126" dirty="0">
                <a:solidFill>
                  <a:srgbClr val="F2E782"/>
                </a:solidFill>
                <a:latin typeface="Prata" pitchFamily="34" charset="0"/>
                <a:ea typeface="Prata" pitchFamily="34" charset="-122"/>
                <a:cs typeface="Prata" pitchFamily="34" charset="-120"/>
              </a:rPr>
              <a:t>The Future of Compound AI Systems and AI Agents</a:t>
            </a:r>
            <a:endParaRPr lang="en-US" sz="3126" dirty="0"/>
          </a:p>
        </p:txBody>
      </p:sp>
      <p:sp>
        <p:nvSpPr>
          <p:cNvPr id="6" name="Shape 2"/>
          <p:cNvSpPr/>
          <p:nvPr/>
        </p:nvSpPr>
        <p:spPr>
          <a:xfrm>
            <a:off x="6042065" y="2532340"/>
            <a:ext cx="8032671" cy="4395311"/>
          </a:xfrm>
          <a:prstGeom prst="roundRect">
            <a:avLst>
              <a:gd name="adj" fmla="val 542"/>
            </a:avLst>
          </a:prstGeom>
          <a:noFill/>
          <a:ln w="7620">
            <a:solidFill>
              <a:srgbClr val="FFFFFF">
                <a:alpha val="24000"/>
              </a:srgbClr>
            </a:solidFill>
            <a:prstDash val="solid"/>
          </a:ln>
        </p:spPr>
      </p:sp>
      <p:sp>
        <p:nvSpPr>
          <p:cNvPr id="7" name="Shape 3"/>
          <p:cNvSpPr/>
          <p:nvPr/>
        </p:nvSpPr>
        <p:spPr>
          <a:xfrm>
            <a:off x="6049685" y="2539960"/>
            <a:ext cx="8017431" cy="967978"/>
          </a:xfrm>
          <a:prstGeom prst="rect">
            <a:avLst/>
          </a:prstGeom>
          <a:solidFill>
            <a:srgbClr val="FFFFFF">
              <a:alpha val="4000"/>
            </a:srgbClr>
          </a:solidFill>
          <a:ln/>
        </p:spPr>
      </p:sp>
      <p:sp>
        <p:nvSpPr>
          <p:cNvPr id="8" name="Text 4"/>
          <p:cNvSpPr/>
          <p:nvPr/>
        </p:nvSpPr>
        <p:spPr>
          <a:xfrm>
            <a:off x="6208395" y="2642830"/>
            <a:ext cx="3687485" cy="254079"/>
          </a:xfrm>
          <a:prstGeom prst="rect">
            <a:avLst/>
          </a:prstGeom>
          <a:noFill/>
          <a:ln/>
        </p:spPr>
        <p:txBody>
          <a:bodyPr wrap="none" rtlCol="0" anchor="t"/>
          <a:lstStyle/>
          <a:p>
            <a:pPr indent="0" marL="0">
              <a:lnSpc>
                <a:spcPts val="2000"/>
              </a:lnSpc>
              <a:buNone/>
            </a:pPr>
            <a:r>
              <a:rPr lang="en-US" sz="1250" dirty="0">
                <a:solidFill>
                  <a:srgbClr val="CFCBBF"/>
                </a:solidFill>
                <a:latin typeface="Raleway" pitchFamily="34" charset="0"/>
                <a:ea typeface="Raleway" pitchFamily="34" charset="-122"/>
                <a:cs typeface="Raleway" pitchFamily="34" charset="-120"/>
              </a:rPr>
              <a:t>Continued Advancement</a:t>
            </a:r>
            <a:endParaRPr lang="en-US" sz="1250" dirty="0"/>
          </a:p>
        </p:txBody>
      </p:sp>
      <p:sp>
        <p:nvSpPr>
          <p:cNvPr id="9" name="Text 5"/>
          <p:cNvSpPr/>
          <p:nvPr/>
        </p:nvSpPr>
        <p:spPr>
          <a:xfrm>
            <a:off x="10220920" y="2642830"/>
            <a:ext cx="3687485" cy="762238"/>
          </a:xfrm>
          <a:prstGeom prst="rect">
            <a:avLst/>
          </a:prstGeom>
          <a:noFill/>
          <a:ln/>
        </p:spPr>
        <p:txBody>
          <a:bodyPr wrap="square" rtlCol="0" anchor="t"/>
          <a:lstStyle/>
          <a:p>
            <a:pPr indent="0" marL="0">
              <a:lnSpc>
                <a:spcPts val="2000"/>
              </a:lnSpc>
              <a:buNone/>
            </a:pPr>
            <a:r>
              <a:rPr lang="en-US" sz="1250" dirty="0">
                <a:solidFill>
                  <a:srgbClr val="CFCBBF"/>
                </a:solidFill>
                <a:latin typeface="Raleway" pitchFamily="34" charset="0"/>
                <a:ea typeface="Raleway" pitchFamily="34" charset="-122"/>
                <a:cs typeface="Raleway" pitchFamily="34" charset="-120"/>
              </a:rPr>
              <a:t>Compound AI Systems are expected to become increasingly sophisticated, incorporating more advanced AI Agents and technologies.</a:t>
            </a:r>
            <a:endParaRPr lang="en-US" sz="1250" dirty="0"/>
          </a:p>
        </p:txBody>
      </p:sp>
      <p:sp>
        <p:nvSpPr>
          <p:cNvPr id="10" name="Shape 6"/>
          <p:cNvSpPr/>
          <p:nvPr/>
        </p:nvSpPr>
        <p:spPr>
          <a:xfrm>
            <a:off x="6049685" y="3507938"/>
            <a:ext cx="8017431" cy="967978"/>
          </a:xfrm>
          <a:prstGeom prst="rect">
            <a:avLst/>
          </a:prstGeom>
          <a:solidFill>
            <a:srgbClr val="000000">
              <a:alpha val="4000"/>
            </a:srgbClr>
          </a:solidFill>
          <a:ln/>
        </p:spPr>
      </p:sp>
      <p:sp>
        <p:nvSpPr>
          <p:cNvPr id="11" name="Text 7"/>
          <p:cNvSpPr/>
          <p:nvPr/>
        </p:nvSpPr>
        <p:spPr>
          <a:xfrm>
            <a:off x="6208395" y="3610808"/>
            <a:ext cx="3687485" cy="254079"/>
          </a:xfrm>
          <a:prstGeom prst="rect">
            <a:avLst/>
          </a:prstGeom>
          <a:noFill/>
          <a:ln/>
        </p:spPr>
        <p:txBody>
          <a:bodyPr wrap="none" rtlCol="0" anchor="t"/>
          <a:lstStyle/>
          <a:p>
            <a:pPr indent="0" marL="0">
              <a:lnSpc>
                <a:spcPts val="2000"/>
              </a:lnSpc>
              <a:buNone/>
            </a:pPr>
            <a:r>
              <a:rPr lang="en-US" sz="1250" dirty="0">
                <a:solidFill>
                  <a:srgbClr val="CFCBBF"/>
                </a:solidFill>
                <a:latin typeface="Raleway" pitchFamily="34" charset="0"/>
                <a:ea typeface="Raleway" pitchFamily="34" charset="-122"/>
                <a:cs typeface="Raleway" pitchFamily="34" charset="-120"/>
              </a:rPr>
              <a:t>Widespread Adoption</a:t>
            </a:r>
            <a:endParaRPr lang="en-US" sz="1250" dirty="0"/>
          </a:p>
        </p:txBody>
      </p:sp>
      <p:sp>
        <p:nvSpPr>
          <p:cNvPr id="12" name="Text 8"/>
          <p:cNvSpPr/>
          <p:nvPr/>
        </p:nvSpPr>
        <p:spPr>
          <a:xfrm>
            <a:off x="10220920" y="3610808"/>
            <a:ext cx="3687485" cy="762238"/>
          </a:xfrm>
          <a:prstGeom prst="rect">
            <a:avLst/>
          </a:prstGeom>
          <a:noFill/>
          <a:ln/>
        </p:spPr>
        <p:txBody>
          <a:bodyPr wrap="square" rtlCol="0" anchor="t"/>
          <a:lstStyle/>
          <a:p>
            <a:pPr indent="0" marL="0">
              <a:lnSpc>
                <a:spcPts val="2000"/>
              </a:lnSpc>
              <a:buNone/>
            </a:pPr>
            <a:r>
              <a:rPr lang="en-US" sz="1250" dirty="0">
                <a:solidFill>
                  <a:srgbClr val="CFCBBF"/>
                </a:solidFill>
                <a:latin typeface="Raleway" pitchFamily="34" charset="0"/>
                <a:ea typeface="Raleway" pitchFamily="34" charset="-122"/>
                <a:cs typeface="Raleway" pitchFamily="34" charset="-120"/>
              </a:rPr>
              <a:t>As the benefits of Compound AI Systems become more apparent, their adoption is likely to grow across various industries and applications.</a:t>
            </a:r>
            <a:endParaRPr lang="en-US" sz="1250" dirty="0"/>
          </a:p>
        </p:txBody>
      </p:sp>
      <p:sp>
        <p:nvSpPr>
          <p:cNvPr id="13" name="Shape 9"/>
          <p:cNvSpPr/>
          <p:nvPr/>
        </p:nvSpPr>
        <p:spPr>
          <a:xfrm>
            <a:off x="6049685" y="4475917"/>
            <a:ext cx="8017431" cy="1222058"/>
          </a:xfrm>
          <a:prstGeom prst="rect">
            <a:avLst/>
          </a:prstGeom>
          <a:solidFill>
            <a:srgbClr val="FFFFFF">
              <a:alpha val="4000"/>
            </a:srgbClr>
          </a:solidFill>
          <a:ln/>
        </p:spPr>
      </p:sp>
      <p:sp>
        <p:nvSpPr>
          <p:cNvPr id="14" name="Text 10"/>
          <p:cNvSpPr/>
          <p:nvPr/>
        </p:nvSpPr>
        <p:spPr>
          <a:xfrm>
            <a:off x="6208395" y="4578787"/>
            <a:ext cx="3687485" cy="254079"/>
          </a:xfrm>
          <a:prstGeom prst="rect">
            <a:avLst/>
          </a:prstGeom>
          <a:noFill/>
          <a:ln/>
        </p:spPr>
        <p:txBody>
          <a:bodyPr wrap="none" rtlCol="0" anchor="t"/>
          <a:lstStyle/>
          <a:p>
            <a:pPr indent="0" marL="0">
              <a:lnSpc>
                <a:spcPts val="2000"/>
              </a:lnSpc>
              <a:buNone/>
            </a:pPr>
            <a:r>
              <a:rPr lang="en-US" sz="1250" dirty="0">
                <a:solidFill>
                  <a:srgbClr val="CFCBBF"/>
                </a:solidFill>
                <a:latin typeface="Raleway" pitchFamily="34" charset="0"/>
                <a:ea typeface="Raleway" pitchFamily="34" charset="-122"/>
                <a:cs typeface="Raleway" pitchFamily="34" charset="-120"/>
              </a:rPr>
              <a:t>Ethical Considerations</a:t>
            </a:r>
            <a:endParaRPr lang="en-US" sz="1250" dirty="0"/>
          </a:p>
        </p:txBody>
      </p:sp>
      <p:sp>
        <p:nvSpPr>
          <p:cNvPr id="15" name="Text 11"/>
          <p:cNvSpPr/>
          <p:nvPr/>
        </p:nvSpPr>
        <p:spPr>
          <a:xfrm>
            <a:off x="10220920" y="4578787"/>
            <a:ext cx="3687485" cy="1016318"/>
          </a:xfrm>
          <a:prstGeom prst="rect">
            <a:avLst/>
          </a:prstGeom>
          <a:noFill/>
          <a:ln/>
        </p:spPr>
        <p:txBody>
          <a:bodyPr wrap="square" rtlCol="0" anchor="t"/>
          <a:lstStyle/>
          <a:p>
            <a:pPr indent="0" marL="0">
              <a:lnSpc>
                <a:spcPts val="2000"/>
              </a:lnSpc>
              <a:buNone/>
            </a:pPr>
            <a:r>
              <a:rPr lang="en-US" sz="1250" dirty="0">
                <a:solidFill>
                  <a:srgbClr val="CFCBBF"/>
                </a:solidFill>
                <a:latin typeface="Raleway" pitchFamily="34" charset="0"/>
                <a:ea typeface="Raleway" pitchFamily="34" charset="-122"/>
                <a:cs typeface="Raleway" pitchFamily="34" charset="-120"/>
              </a:rPr>
              <a:t>Ensuring the responsible development and deployment of Compound AI Systems, addressing concerns around safety, transparency, and accountability.</a:t>
            </a:r>
            <a:endParaRPr lang="en-US" sz="1250" dirty="0"/>
          </a:p>
        </p:txBody>
      </p:sp>
      <p:sp>
        <p:nvSpPr>
          <p:cNvPr id="16" name="Shape 12"/>
          <p:cNvSpPr/>
          <p:nvPr/>
        </p:nvSpPr>
        <p:spPr>
          <a:xfrm>
            <a:off x="6049685" y="5697974"/>
            <a:ext cx="8017431" cy="1222058"/>
          </a:xfrm>
          <a:prstGeom prst="rect">
            <a:avLst/>
          </a:prstGeom>
          <a:solidFill>
            <a:srgbClr val="000000">
              <a:alpha val="4000"/>
            </a:srgbClr>
          </a:solidFill>
          <a:ln/>
        </p:spPr>
      </p:sp>
      <p:sp>
        <p:nvSpPr>
          <p:cNvPr id="17" name="Text 13"/>
          <p:cNvSpPr/>
          <p:nvPr/>
        </p:nvSpPr>
        <p:spPr>
          <a:xfrm>
            <a:off x="6208395" y="5800844"/>
            <a:ext cx="3687485" cy="254079"/>
          </a:xfrm>
          <a:prstGeom prst="rect">
            <a:avLst/>
          </a:prstGeom>
          <a:noFill/>
          <a:ln/>
        </p:spPr>
        <p:txBody>
          <a:bodyPr wrap="none" rtlCol="0" anchor="t"/>
          <a:lstStyle/>
          <a:p>
            <a:pPr indent="0" marL="0">
              <a:lnSpc>
                <a:spcPts val="2000"/>
              </a:lnSpc>
              <a:buNone/>
            </a:pPr>
            <a:r>
              <a:rPr lang="en-US" sz="1250" dirty="0">
                <a:solidFill>
                  <a:srgbClr val="CFCBBF"/>
                </a:solidFill>
                <a:latin typeface="Raleway" pitchFamily="34" charset="0"/>
                <a:ea typeface="Raleway" pitchFamily="34" charset="-122"/>
                <a:cs typeface="Raleway" pitchFamily="34" charset="-120"/>
              </a:rPr>
              <a:t>Societal Impact</a:t>
            </a:r>
            <a:endParaRPr lang="en-US" sz="1250" dirty="0"/>
          </a:p>
        </p:txBody>
      </p:sp>
      <p:sp>
        <p:nvSpPr>
          <p:cNvPr id="18" name="Text 14"/>
          <p:cNvSpPr/>
          <p:nvPr/>
        </p:nvSpPr>
        <p:spPr>
          <a:xfrm>
            <a:off x="10220920" y="5800844"/>
            <a:ext cx="3687485" cy="1016318"/>
          </a:xfrm>
          <a:prstGeom prst="rect">
            <a:avLst/>
          </a:prstGeom>
          <a:noFill/>
          <a:ln/>
        </p:spPr>
        <p:txBody>
          <a:bodyPr wrap="square" rtlCol="0" anchor="t"/>
          <a:lstStyle/>
          <a:p>
            <a:pPr indent="0" marL="0">
              <a:lnSpc>
                <a:spcPts val="2000"/>
              </a:lnSpc>
              <a:buNone/>
            </a:pPr>
            <a:r>
              <a:rPr lang="en-US" sz="1250" dirty="0">
                <a:solidFill>
                  <a:srgbClr val="CFCBBF"/>
                </a:solidFill>
                <a:latin typeface="Raleway" pitchFamily="34" charset="0"/>
                <a:ea typeface="Raleway" pitchFamily="34" charset="-122"/>
                <a:cs typeface="Raleway" pitchFamily="34" charset="-120"/>
              </a:rPr>
              <a:t>The widespread use of Compound AI Systems may profoundly impact the way we live, work, and interact, reshaping numerous aspects of our society.</a:t>
            </a:r>
            <a:endParaRPr lang="en-US" sz="1250" dirty="0"/>
          </a:p>
        </p:txBody>
      </p:sp>
      <p:pic>
        <p:nvPicPr>
          <p:cNvPr id="1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2024-08-17T10:50:03Z</dcterms:created>
  <dcterms:modified xsi:type="dcterms:W3CDTF">2024-08-17T10:50:03Z</dcterms:modified>
</cp:coreProperties>
</file>